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A3125C6-6147-41A3-A6E0-D3D727B79317}" type="datetimeFigureOut">
              <a:rPr lang="fr-FR" smtClean="0"/>
              <a:pPr/>
              <a:t>27/09/2023</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40D5046-A1BD-4F8F-BD3C-C9832C68F445}" type="slidenum">
              <a:rPr lang="fr-FR" smtClean="0"/>
              <a:pPr/>
              <a:t>‹N°›</a:t>
            </a:fld>
            <a:endParaRPr lang="fr-FR"/>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25021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121094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85381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157334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A3125C6-6147-41A3-A6E0-D3D727B79317}" type="datetimeFigureOut">
              <a:rPr lang="fr-FR" smtClean="0"/>
              <a:pPr/>
              <a:t>27/09/2023</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40D5046-A1BD-4F8F-BD3C-C9832C68F445}" type="slidenum">
              <a:rPr lang="fr-FR" smtClean="0"/>
              <a:pPr/>
              <a:t>‹N°›</a:t>
            </a:fld>
            <a:endParaRPr lang="fr-FR"/>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 xmlns:p14="http://schemas.microsoft.com/office/powerpoint/2010/main" val="18141241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1101523816"/>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154963898"/>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146842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125C6-6147-41A3-A6E0-D3D727B79317}" type="datetimeFigureOut">
              <a:rPr lang="fr-FR" smtClean="0"/>
              <a:pPr/>
              <a:t>27/09/2023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404405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DA3125C6-6147-41A3-A6E0-D3D727B79317}" type="datetimeFigureOut">
              <a:rPr lang="fr-FR" smtClean="0"/>
              <a:pPr/>
              <a:t>27/09/2023</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F40D5046-A1BD-4F8F-BD3C-C9832C68F445}" type="slidenum">
              <a:rPr lang="fr-FR" smtClean="0"/>
              <a:pPr/>
              <a:t>‹N°›</a:t>
            </a:fld>
            <a:endParaRPr lang="fr-FR"/>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366632877"/>
      </p:ext>
    </p:extLst>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DA3125C6-6147-41A3-A6E0-D3D727B79317}" type="datetimeFigureOut">
              <a:rPr lang="fr-FR" smtClean="0"/>
              <a:pPr/>
              <a:t>27/09/2023</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F40D5046-A1BD-4F8F-BD3C-C9832C68F445}" type="slidenum">
              <a:rPr lang="fr-FR" smtClean="0"/>
              <a:pPr/>
              <a:t>‹N°›</a:t>
            </a:fld>
            <a:endParaRPr lang="fr-FR"/>
          </a:p>
        </p:txBody>
      </p:sp>
    </p:spTree>
    <p:extLst>
      <p:ext uri="{BB962C8B-B14F-4D97-AF65-F5344CB8AC3E}">
        <p14:creationId xmlns="" xmlns:p14="http://schemas.microsoft.com/office/powerpoint/2010/main" val="373381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A3125C6-6147-41A3-A6E0-D3D727B79317}" type="datetimeFigureOut">
              <a:rPr lang="fr-FR" smtClean="0"/>
              <a:pPr/>
              <a:t>27/09/2023</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40D5046-A1BD-4F8F-BD3C-C9832C68F445}" type="slidenum">
              <a:rPr lang="fr-FR" smtClean="0"/>
              <a:pPr/>
              <a:t>‹N°›</a:t>
            </a:fld>
            <a:endParaRPr lang="fr-FR"/>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3430063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D521FFF-E312-2429-CA38-27292119FB3B}"/>
              </a:ext>
            </a:extLst>
          </p:cNvPr>
          <p:cNvSpPr>
            <a:spLocks noGrp="1"/>
          </p:cNvSpPr>
          <p:nvPr>
            <p:ph type="ctrTitle"/>
          </p:nvPr>
        </p:nvSpPr>
        <p:spPr>
          <a:xfrm>
            <a:off x="1384663" y="2090057"/>
            <a:ext cx="9718766" cy="2118843"/>
          </a:xfrm>
        </p:spPr>
        <p:txBody>
          <a:bodyPr>
            <a:normAutofit/>
          </a:bodyPr>
          <a:lstStyle/>
          <a:p>
            <a:r>
              <a:rPr lang="fr-FR" sz="3600" b="1" dirty="0">
                <a:effectLst/>
                <a:latin typeface="Calibri" panose="020F0502020204030204" pitchFamily="34" charset="0"/>
                <a:ea typeface="Calibri" panose="020F0502020204030204" pitchFamily="34" charset="0"/>
                <a:cs typeface="Calibri" panose="020F0502020204030204" pitchFamily="34" charset="0"/>
              </a:rPr>
              <a:t>Présentation générale du </a:t>
            </a:r>
            <a:r>
              <a:rPr lang="fr-FR" sz="3600" b="1" dirty="0" smtClean="0">
                <a:effectLst/>
                <a:latin typeface="Calibri" panose="020F0502020204030204" pitchFamily="34" charset="0"/>
                <a:ea typeface="Calibri" panose="020F0502020204030204" pitchFamily="34" charset="0"/>
                <a:cs typeface="Calibri" panose="020F0502020204030204" pitchFamily="34" charset="0"/>
              </a:rPr>
              <a:t>module</a:t>
            </a:r>
            <a:br>
              <a:rPr lang="fr-FR" sz="3600" b="1" dirty="0" smtClean="0">
                <a:effectLst/>
                <a:latin typeface="Calibri" panose="020F0502020204030204" pitchFamily="34" charset="0"/>
                <a:ea typeface="Calibri" panose="020F0502020204030204" pitchFamily="34" charset="0"/>
                <a:cs typeface="Calibri" panose="020F0502020204030204" pitchFamily="34" charset="0"/>
              </a:rPr>
            </a:br>
            <a:r>
              <a:rPr lang="fr-FR" sz="3600" b="1" dirty="0" smtClean="0">
                <a:latin typeface="Calibri" panose="020F0502020204030204" pitchFamily="34" charset="0"/>
                <a:ea typeface="Calibri" panose="020F0502020204030204" pitchFamily="34" charset="0"/>
                <a:cs typeface="Calibri" panose="020F0502020204030204" pitchFamily="34" charset="0"/>
              </a:rPr>
              <a:t>Langue étrangère: Français</a:t>
            </a:r>
            <a:r>
              <a:rPr lang="fr-FR" sz="3600" dirty="0">
                <a:effectLst/>
                <a:latin typeface="Calibri" panose="020F0502020204030204" pitchFamily="34" charset="0"/>
                <a:ea typeface="Calibri" panose="020F0502020204030204" pitchFamily="34" charset="0"/>
                <a:cs typeface="Arial" panose="020B0604020202020204" pitchFamily="34" charset="0"/>
              </a:rPr>
              <a:t/>
            </a:r>
            <a:br>
              <a:rPr lang="fr-FR" sz="3600" dirty="0">
                <a:effectLst/>
                <a:latin typeface="Calibri" panose="020F0502020204030204" pitchFamily="34" charset="0"/>
                <a:ea typeface="Calibri" panose="020F0502020204030204" pitchFamily="34" charset="0"/>
                <a:cs typeface="Arial" panose="020B0604020202020204" pitchFamily="34" charset="0"/>
              </a:rPr>
            </a:br>
            <a:endParaRPr lang="fr-FR" sz="3600" dirty="0"/>
          </a:p>
        </p:txBody>
      </p:sp>
      <p:pic>
        <p:nvPicPr>
          <p:cNvPr id="3" name="Image 5" descr="FSSM_Logo"/>
          <p:cNvPicPr>
            <a:picLocks noChangeAspect="1" noChangeArrowheads="1"/>
          </p:cNvPicPr>
          <p:nvPr/>
        </p:nvPicPr>
        <p:blipFill>
          <a:blip r:embed="rId2"/>
          <a:srcRect/>
          <a:stretch>
            <a:fillRect/>
          </a:stretch>
        </p:blipFill>
        <p:spPr bwMode="auto">
          <a:xfrm>
            <a:off x="351473" y="199617"/>
            <a:ext cx="2643187" cy="1255712"/>
          </a:xfrm>
          <a:prstGeom prst="rect">
            <a:avLst/>
          </a:prstGeom>
          <a:noFill/>
          <a:ln w="9525">
            <a:noFill/>
            <a:miter lim="800000"/>
            <a:headEnd/>
            <a:tailEnd/>
          </a:ln>
        </p:spPr>
      </p:pic>
      <p:sp>
        <p:nvSpPr>
          <p:cNvPr id="5" name="Rectangle à coins arrondis 4"/>
          <p:cNvSpPr/>
          <p:nvPr/>
        </p:nvSpPr>
        <p:spPr>
          <a:xfrm>
            <a:off x="8233954" y="5225143"/>
            <a:ext cx="3775166" cy="1384663"/>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Parcours d’excellence</a:t>
            </a:r>
          </a:p>
          <a:p>
            <a:pPr algn="ctr"/>
            <a:r>
              <a:rPr lang="fr-FR" sz="2400" dirty="0" smtClean="0">
                <a:solidFill>
                  <a:schemeClr val="tx1"/>
                </a:solidFill>
              </a:rPr>
              <a:t>Semestre 5</a:t>
            </a:r>
            <a:endParaRPr lang="fr-FR" sz="2400" dirty="0">
              <a:solidFill>
                <a:schemeClr val="tx1"/>
              </a:solidFill>
            </a:endParaRPr>
          </a:p>
        </p:txBody>
      </p:sp>
    </p:spTree>
    <p:extLst>
      <p:ext uri="{BB962C8B-B14F-4D97-AF65-F5344CB8AC3E}">
        <p14:creationId xmlns="" xmlns:p14="http://schemas.microsoft.com/office/powerpoint/2010/main" val="376481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AF161CBA-BB64-3BFC-DBFC-48D88CCA59B7}"/>
              </a:ext>
            </a:extLst>
          </p:cNvPr>
          <p:cNvSpPr txBox="1"/>
          <p:nvPr/>
        </p:nvSpPr>
        <p:spPr>
          <a:xfrm>
            <a:off x="1282431" y="1229612"/>
            <a:ext cx="9772153" cy="3531864"/>
          </a:xfrm>
          <a:prstGeom prst="rect">
            <a:avLst/>
          </a:prstGeom>
          <a:noFill/>
        </p:spPr>
        <p:txBody>
          <a:bodyPr wrap="square">
            <a:spAutoFit/>
          </a:bodyPr>
          <a:lstStyle/>
          <a:p>
            <a:pPr algn="just">
              <a:lnSpc>
                <a:spcPct val="115000"/>
              </a:lnSpc>
              <a:spcAft>
                <a:spcPts val="1000"/>
              </a:spcAft>
            </a:pPr>
            <a:r>
              <a:rPr lang="fr-FR" sz="2800" b="1" dirty="0">
                <a:effectLst/>
                <a:latin typeface="Calibri" panose="020F0502020204030204" pitchFamily="34" charset="0"/>
                <a:ea typeface="Calibri" panose="020F0502020204030204" pitchFamily="34" charset="0"/>
                <a:cs typeface="Calibri" panose="020F0502020204030204" pitchFamily="34" charset="0"/>
              </a:rPr>
              <a:t>Ce cours s'adresse aux étudiants du semestre 5 inscrits au parcours d’excellence de la Faculté des Sciences Semlalia, université Cadi Ayyad, Marrakech. Le cours de langue française niveau B1 insiste sur l’autonomie et l’indépendance linguistiques et communicationnelles afin que l’étudiant puisse communiquer de façon claire dans des situations variées et avec un enchainement logique.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70572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9581EA70-C865-58AB-90CE-10A42E879EA2}"/>
              </a:ext>
            </a:extLst>
          </p:cNvPr>
          <p:cNvSpPr txBox="1"/>
          <p:nvPr/>
        </p:nvSpPr>
        <p:spPr>
          <a:xfrm>
            <a:off x="1021460" y="278158"/>
            <a:ext cx="3448877" cy="692049"/>
          </a:xfrm>
          <a:prstGeom prst="rect">
            <a:avLst/>
          </a:prstGeom>
          <a:noFill/>
        </p:spPr>
        <p:txBody>
          <a:bodyPr wrap="square">
            <a:spAutoFit/>
          </a:bodyPr>
          <a:lstStyle/>
          <a:p>
            <a:pPr algn="ctr">
              <a:lnSpc>
                <a:spcPct val="115000"/>
              </a:lnSpc>
              <a:spcAft>
                <a:spcPts val="1000"/>
              </a:spcAft>
            </a:pPr>
            <a:r>
              <a:rPr lang="fr-FR" sz="3600" b="1" dirty="0">
                <a:solidFill>
                  <a:schemeClr val="tx2">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Objectifs :</a:t>
            </a:r>
            <a:endParaRPr lang="fr-FR" sz="28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139E905F-6DC0-7F05-9260-2AF61200F076}"/>
              </a:ext>
            </a:extLst>
          </p:cNvPr>
          <p:cNvSpPr txBox="1"/>
          <p:nvPr/>
        </p:nvSpPr>
        <p:spPr>
          <a:xfrm>
            <a:off x="922919" y="1041052"/>
            <a:ext cx="10964849" cy="5717143"/>
          </a:xfrm>
          <a:prstGeom prst="rect">
            <a:avLst/>
          </a:prstGeom>
          <a:noFill/>
        </p:spPr>
        <p:txBody>
          <a:bodyPr wrap="square">
            <a:spAutoFit/>
          </a:bodyPr>
          <a:lstStyle/>
          <a:p>
            <a:pPr algn="just">
              <a:lnSpc>
                <a:spcPct val="115000"/>
              </a:lnSpc>
              <a:spcAft>
                <a:spcPts val="1000"/>
              </a:spcAft>
            </a:pPr>
            <a:r>
              <a:rPr lang="fr-FR" sz="2400" dirty="0">
                <a:effectLst/>
                <a:latin typeface="Calibri" panose="020F0502020204030204" pitchFamily="34" charset="0"/>
                <a:ea typeface="Calibri" panose="020F0502020204030204" pitchFamily="34" charset="0"/>
                <a:cs typeface="Calibri" panose="020F0502020204030204" pitchFamily="34" charset="0"/>
              </a:rPr>
              <a:t>Ce cours vise à développer la compétence langagière chez les étudiants en les dotant d'habiletés et de connaissances liées au langage leur permettant de comprendre et de produire correctement différents discours. Quatre habiletés sont visées à savoir : </a:t>
            </a:r>
            <a:r>
              <a:rPr lang="fr-FR" sz="2400" dirty="0">
                <a:effectLst/>
                <a:latin typeface="Calibri" panose="020F0502020204030204" pitchFamily="34" charset="0"/>
                <a:ea typeface="Times New Roman" panose="02020603050405020304" pitchFamily="18" charset="0"/>
                <a:cs typeface="Calibri" panose="020F0502020204030204" pitchFamily="34" charset="0"/>
              </a:rPr>
              <a:t>la compréhension orale, la compréhension écrite, l'interaction ou la communication orale et la production écrite. Elle englobe trois types de compétences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2400" b="1" dirty="0">
                <a:effectLst/>
                <a:latin typeface="Calibri" panose="020F0502020204030204" pitchFamily="34" charset="0"/>
                <a:ea typeface="Times New Roman" panose="02020603050405020304" pitchFamily="18" charset="0"/>
                <a:cs typeface="Calibri" panose="020F0502020204030204" pitchFamily="34" charset="0"/>
              </a:rPr>
              <a:t>La compétence textuelle</a:t>
            </a:r>
            <a:r>
              <a:rPr lang="fr-FR" sz="2400" dirty="0">
                <a:effectLst/>
                <a:latin typeface="Calibri" panose="020F0502020204030204" pitchFamily="34" charset="0"/>
                <a:ea typeface="Times New Roman" panose="02020603050405020304" pitchFamily="18" charset="0"/>
                <a:cs typeface="Calibri" panose="020F0502020204030204" pitchFamily="34" charset="0"/>
              </a:rPr>
              <a:t> : </a:t>
            </a:r>
            <a:r>
              <a:rPr lang="fr-FR" sz="2400" dirty="0">
                <a:effectLst/>
                <a:latin typeface="Calibri" panose="020F0502020204030204" pitchFamily="34" charset="0"/>
                <a:ea typeface="Calibri" panose="020F0502020204030204" pitchFamily="34" charset="0"/>
                <a:cs typeface="Calibri" panose="020F0502020204030204" pitchFamily="34" charset="0"/>
              </a:rPr>
              <a:t>qui concerne la connaissance des règles d'organisation d'un texte et sur la capacité de structurer celui-ci de façon cohérente.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240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2400" b="1" dirty="0">
                <a:effectLst/>
                <a:latin typeface="Calibri" panose="020F0502020204030204" pitchFamily="34" charset="0"/>
                <a:ea typeface="Times New Roman" panose="02020603050405020304" pitchFamily="18" charset="0"/>
                <a:cs typeface="Calibri" panose="020F0502020204030204" pitchFamily="34" charset="0"/>
              </a:rPr>
              <a:t>La compétence linguistique</a:t>
            </a:r>
            <a:r>
              <a:rPr lang="fr-FR" sz="2400" dirty="0">
                <a:effectLst/>
                <a:latin typeface="Calibri" panose="020F0502020204030204" pitchFamily="34" charset="0"/>
                <a:ea typeface="Times New Roman" panose="02020603050405020304" pitchFamily="18" charset="0"/>
                <a:cs typeface="Calibri" panose="020F0502020204030204" pitchFamily="34" charset="0"/>
              </a:rPr>
              <a:t> se </a:t>
            </a:r>
            <a:r>
              <a:rPr lang="fr-FR" sz="2400" dirty="0">
                <a:effectLst/>
                <a:latin typeface="Calibri" panose="020F0502020204030204" pitchFamily="34" charset="0"/>
                <a:ea typeface="Calibri" panose="020F0502020204030204" pitchFamily="34" charset="0"/>
                <a:cs typeface="Calibri" panose="020F0502020204030204" pitchFamily="34" charset="0"/>
              </a:rPr>
              <a:t>base essentiellement sur la connaissance des règles qui régissent l'utilisation d'un code linguistique donné ainsi que sur la capacité de mettre ces règles en pratique dans un contexte de communication donné.</a:t>
            </a:r>
            <a:r>
              <a:rPr lang="fr-FR" sz="2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Wingdings" panose="05000000000000000000" pitchFamily="2" charset="2"/>
              <a:buChar char=""/>
            </a:pPr>
            <a:r>
              <a:rPr lang="fr-FR" sz="2400" b="1" dirty="0">
                <a:effectLst/>
                <a:latin typeface="Calibri" panose="020F0502020204030204" pitchFamily="34" charset="0"/>
                <a:ea typeface="Times New Roman" panose="02020603050405020304" pitchFamily="18" charset="0"/>
                <a:cs typeface="Calibri" panose="020F0502020204030204" pitchFamily="34" charset="0"/>
              </a:rPr>
              <a:t>La compétence discursive</a:t>
            </a:r>
            <a:r>
              <a:rPr lang="fr-FR" sz="2400" dirty="0">
                <a:effectLst/>
                <a:latin typeface="Calibri" panose="020F0502020204030204" pitchFamily="34" charset="0"/>
                <a:ea typeface="Times New Roman" panose="02020603050405020304" pitchFamily="18" charset="0"/>
                <a:cs typeface="Calibri" panose="020F0502020204030204" pitchFamily="34" charset="0"/>
              </a:rPr>
              <a:t> quant à elle, </a:t>
            </a:r>
            <a:r>
              <a:rPr lang="fr-FR" sz="2400" dirty="0">
                <a:effectLst/>
                <a:latin typeface="Calibri" panose="020F0502020204030204" pitchFamily="34" charset="0"/>
                <a:ea typeface="Calibri" panose="020F0502020204030204" pitchFamily="34" charset="0"/>
                <a:cs typeface="Calibri" panose="020F0502020204030204" pitchFamily="34" charset="0"/>
              </a:rPr>
              <a:t>repose sur la connaissance des moyens langagiers permettant de structurer, d'organiser et d'adapter un texte à un contexte, à une situation de communication ou à un type de discours</a:t>
            </a:r>
            <a:r>
              <a:rPr lang="fr-FR" sz="2400" dirty="0">
                <a:solidFill>
                  <a:srgbClr val="223654"/>
                </a:solidFill>
                <a:effectLst/>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14887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E7E723D4-799A-6843-7A80-C29C22F89BE0}"/>
              </a:ext>
            </a:extLst>
          </p:cNvPr>
          <p:cNvSpPr txBox="1"/>
          <p:nvPr/>
        </p:nvSpPr>
        <p:spPr>
          <a:xfrm>
            <a:off x="1174805" y="248627"/>
            <a:ext cx="5548022" cy="692049"/>
          </a:xfrm>
          <a:prstGeom prst="rect">
            <a:avLst/>
          </a:prstGeom>
          <a:noFill/>
        </p:spPr>
        <p:txBody>
          <a:bodyPr wrap="square">
            <a:spAutoFit/>
          </a:bodyPr>
          <a:lstStyle/>
          <a:p>
            <a:pPr algn="ctr">
              <a:lnSpc>
                <a:spcPct val="115000"/>
              </a:lnSpc>
              <a:spcAft>
                <a:spcPts val="1000"/>
              </a:spcAft>
            </a:pPr>
            <a:r>
              <a:rPr lang="fr-FR" sz="3600" b="1"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Organisation</a:t>
            </a:r>
            <a:r>
              <a:rPr lang="fr-FR" sz="36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 </a:t>
            </a:r>
            <a:r>
              <a:rPr lang="fr-FR" sz="3600" b="1"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du module</a:t>
            </a:r>
            <a:r>
              <a:rPr lang="fr-FR" sz="36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 </a:t>
            </a:r>
            <a:endParaRPr lang="fr-FR" sz="28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5A3C709A-BC50-D9D6-2B40-A81BF2EEEF1E}"/>
              </a:ext>
            </a:extLst>
          </p:cNvPr>
          <p:cNvSpPr txBox="1"/>
          <p:nvPr/>
        </p:nvSpPr>
        <p:spPr>
          <a:xfrm>
            <a:off x="908720" y="1288272"/>
            <a:ext cx="10805822" cy="4571188"/>
          </a:xfrm>
          <a:prstGeom prst="rect">
            <a:avLst/>
          </a:prstGeom>
          <a:noFill/>
        </p:spPr>
        <p:txBody>
          <a:bodyPr wrap="square">
            <a:spAutoFit/>
          </a:bodyPr>
          <a:lstStyle/>
          <a:p>
            <a:pPr algn="just">
              <a:lnSpc>
                <a:spcPct val="115000"/>
              </a:lnSpc>
              <a:spcAft>
                <a:spcPts val="10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2400" dirty="0">
                <a:effectLst/>
                <a:latin typeface="Calibri" panose="020F0502020204030204" pitchFamily="34" charset="0"/>
                <a:ea typeface="Calibri" panose="020F0502020204030204" pitchFamily="34" charset="0"/>
                <a:cs typeface="Calibri" panose="020F0502020204030204" pitchFamily="34" charset="0"/>
              </a:rPr>
              <a:t>Le module "Langue française" est un module hybride. Il se présente sous deux formes complémentaires : l'une à distance sur la plateforme, l'autre en présentiel.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fr-FR" sz="2400" dirty="0">
                <a:effectLst/>
                <a:latin typeface="Calibri" panose="020F0502020204030204" pitchFamily="34" charset="0"/>
                <a:ea typeface="Calibri" panose="020F0502020204030204" pitchFamily="34" charset="0"/>
                <a:cs typeface="Calibri" panose="020F0502020204030204" pitchFamily="34" charset="0"/>
              </a:rPr>
              <a:t>Sur la plateforme est proposé un programme de formation qui permettra à l’étudiant de travailler et d’approfondir toutes les compétences et connaissances linguistiques de la langue. Toutes les activités, ressources et exercices de la méthode y sont présents, permettant de lier intimement compréhension et production.</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fr-FR" sz="2400" dirty="0">
                <a:effectLst/>
                <a:latin typeface="Calibri" panose="020F0502020204030204" pitchFamily="34" charset="0"/>
                <a:ea typeface="Calibri" panose="020F0502020204030204" pitchFamily="34" charset="0"/>
                <a:cs typeface="Calibri" panose="020F0502020204030204" pitchFamily="34" charset="0"/>
              </a:rPr>
              <a:t>Les séances en présentiel se présentent sous forme de cours magistraux qui ne sont pas une reprise intégrale du contenu tel qu'il est présent sur la plateforme. C'est une occasion aussi bien pour approfondir certains points du contenu proposé qu'une opportunité d'interactions avec les professeurs.</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957553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800FE940-F373-CF6D-C342-1456CF9D1913}"/>
              </a:ext>
            </a:extLst>
          </p:cNvPr>
          <p:cNvSpPr txBox="1"/>
          <p:nvPr/>
        </p:nvSpPr>
        <p:spPr>
          <a:xfrm>
            <a:off x="1234723" y="587829"/>
            <a:ext cx="6048955" cy="692049"/>
          </a:xfrm>
          <a:prstGeom prst="rect">
            <a:avLst/>
          </a:prstGeom>
          <a:noFill/>
        </p:spPr>
        <p:txBody>
          <a:bodyPr wrap="square">
            <a:spAutoFit/>
          </a:bodyPr>
          <a:lstStyle/>
          <a:p>
            <a:pPr algn="just">
              <a:lnSpc>
                <a:spcPct val="115000"/>
              </a:lnSpc>
              <a:spcAft>
                <a:spcPts val="1000"/>
              </a:spcAft>
            </a:pPr>
            <a:r>
              <a:rPr lang="fr-FR" sz="3600" b="1" dirty="0">
                <a:solidFill>
                  <a:schemeClr val="tx2">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Moyens pédagogiques </a:t>
            </a:r>
            <a:endParaRPr lang="fr-FR" sz="28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08580F90-EEF4-293D-09DB-7279B79E4C84}"/>
              </a:ext>
            </a:extLst>
          </p:cNvPr>
          <p:cNvSpPr txBox="1"/>
          <p:nvPr/>
        </p:nvSpPr>
        <p:spPr>
          <a:xfrm>
            <a:off x="1171680" y="1979881"/>
            <a:ext cx="10193005" cy="2074414"/>
          </a:xfrm>
          <a:prstGeom prst="rect">
            <a:avLst/>
          </a:prstGeom>
          <a:noFill/>
        </p:spPr>
        <p:txBody>
          <a:bodyPr wrap="square">
            <a:spAutoFit/>
          </a:bodyPr>
          <a:lstStyle/>
          <a:p>
            <a:pPr algn="just">
              <a:lnSpc>
                <a:spcPct val="115000"/>
              </a:lnSpc>
              <a:spcAft>
                <a:spcPts val="1000"/>
              </a:spcAft>
            </a:pPr>
            <a:r>
              <a:rPr lang="fr-FR" sz="2800" dirty="0">
                <a:effectLst/>
                <a:latin typeface="Calibri" panose="020F0502020204030204" pitchFamily="34" charset="0"/>
                <a:ea typeface="Calibri" panose="020F0502020204030204" pitchFamily="34" charset="0"/>
                <a:cs typeface="Calibri" panose="020F0502020204030204" pitchFamily="34" charset="0"/>
              </a:rPr>
              <a:t>Les enseignements utilisent des moyens pédagogiques innovants tout en encourageant chez les étudiants la créativité et l’innovation, et ce, à travers </a:t>
            </a:r>
            <a:r>
              <a:rPr lang="fr-FR" sz="2800" dirty="0" smtClean="0">
                <a:effectLst/>
                <a:latin typeface="Calibri" panose="020F0502020204030204" pitchFamily="34" charset="0"/>
                <a:ea typeface="Calibri" panose="020F0502020204030204" pitchFamily="34" charset="0"/>
                <a:cs typeface="Calibri" panose="020F0502020204030204" pitchFamily="34" charset="0"/>
              </a:rPr>
              <a:t>le </a:t>
            </a:r>
            <a:r>
              <a:rPr lang="fr-FR" sz="2800" dirty="0">
                <a:effectLst/>
                <a:latin typeface="Calibri" panose="020F0502020204030204" pitchFamily="34" charset="0"/>
                <a:ea typeface="Calibri" panose="020F0502020204030204" pitchFamily="34" charset="0"/>
                <a:cs typeface="Calibri" panose="020F0502020204030204" pitchFamily="34" charset="0"/>
              </a:rPr>
              <a:t>suivi des étudiants et encadrement de qualité en matière de langue, d’expression et de rédaction.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70803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589811A-15F5-834F-A3DD-411909886936}"/>
              </a:ext>
            </a:extLst>
          </p:cNvPr>
          <p:cNvSpPr txBox="1"/>
          <p:nvPr/>
        </p:nvSpPr>
        <p:spPr>
          <a:xfrm>
            <a:off x="1278741" y="454792"/>
            <a:ext cx="6094674" cy="692049"/>
          </a:xfrm>
          <a:prstGeom prst="rect">
            <a:avLst/>
          </a:prstGeom>
          <a:noFill/>
        </p:spPr>
        <p:txBody>
          <a:bodyPr wrap="square">
            <a:spAutoFit/>
          </a:bodyPr>
          <a:lstStyle/>
          <a:p>
            <a:pPr algn="just">
              <a:lnSpc>
                <a:spcPct val="115000"/>
              </a:lnSpc>
              <a:spcAft>
                <a:spcPts val="1000"/>
              </a:spcAft>
            </a:pPr>
            <a:r>
              <a:rPr lang="fr-FR" sz="3600" b="1"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Modalités d’évaluation</a:t>
            </a:r>
            <a:r>
              <a:rPr lang="fr-FR" sz="3600" dirty="0">
                <a:solidFill>
                  <a:schemeClr val="tx2">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rPr>
              <a:t> </a:t>
            </a:r>
          </a:p>
        </p:txBody>
      </p:sp>
      <p:sp>
        <p:nvSpPr>
          <p:cNvPr id="5" name="ZoneTexte 4">
            <a:extLst>
              <a:ext uri="{FF2B5EF4-FFF2-40B4-BE49-F238E27FC236}">
                <a16:creationId xmlns="" xmlns:a16="http://schemas.microsoft.com/office/drawing/2014/main" id="{4B6B8BD1-1F83-CE0D-E6DA-FC390942BBA6}"/>
              </a:ext>
            </a:extLst>
          </p:cNvPr>
          <p:cNvSpPr txBox="1"/>
          <p:nvPr/>
        </p:nvSpPr>
        <p:spPr>
          <a:xfrm>
            <a:off x="1195536" y="1704483"/>
            <a:ext cx="10145864" cy="3018903"/>
          </a:xfrm>
          <a:prstGeom prst="rect">
            <a:avLst/>
          </a:prstGeom>
          <a:noFill/>
        </p:spPr>
        <p:txBody>
          <a:bodyPr wrap="square">
            <a:spAutoFit/>
          </a:bodyPr>
          <a:lstStyle/>
          <a:p>
            <a:pPr algn="just">
              <a:lnSpc>
                <a:spcPct val="115000"/>
              </a:lnSpc>
              <a:spcAft>
                <a:spcPts val="1000"/>
              </a:spcAft>
            </a:pPr>
            <a:r>
              <a:rPr lang="fr-FR" sz="3200" dirty="0">
                <a:effectLst/>
                <a:latin typeface="Calibri" panose="020F0502020204030204" pitchFamily="34" charset="0"/>
                <a:ea typeface="Calibri" panose="020F0502020204030204" pitchFamily="34" charset="0"/>
                <a:cs typeface="Arial" panose="020B0604020202020204" pitchFamily="34" charset="0"/>
              </a:rPr>
              <a:t>La note finale du module "Langue française" comporte deux notes: </a:t>
            </a:r>
          </a:p>
          <a:p>
            <a:pPr marL="342900" lvl="0" indent="-342900" algn="just">
              <a:lnSpc>
                <a:spcPct val="115000"/>
              </a:lnSpc>
              <a:buFont typeface="Wingdings" panose="05000000000000000000" pitchFamily="2"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L'examen final : 60 %</a:t>
            </a:r>
          </a:p>
          <a:p>
            <a:pPr marL="342900" lvl="0" indent="-342900" algn="just">
              <a:lnSpc>
                <a:spcPct val="115000"/>
              </a:lnSpc>
              <a:spcAft>
                <a:spcPts val="1000"/>
              </a:spcAft>
              <a:buFont typeface="Wingdings" panose="05000000000000000000" pitchFamily="2"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Les contrôles continus : 40% (activités, quiz, devoirs, présentations, micro-tâches et la participation).</a:t>
            </a:r>
          </a:p>
        </p:txBody>
      </p:sp>
    </p:spTree>
    <p:extLst>
      <p:ext uri="{BB962C8B-B14F-4D97-AF65-F5344CB8AC3E}">
        <p14:creationId xmlns="" xmlns:p14="http://schemas.microsoft.com/office/powerpoint/2010/main" val="411786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tickman Mignon Jouant L'émoticône De Football PNG , Charmant,  Correspondance, Jouer Au Football Fichier PNG et PSD pour le téléchargement  libre"/>
          <p:cNvPicPr/>
          <p:nvPr/>
        </p:nvPicPr>
        <p:blipFill>
          <a:blip r:embed="rId2"/>
          <a:srcRect/>
          <a:stretch>
            <a:fillRect/>
          </a:stretch>
        </p:blipFill>
        <p:spPr bwMode="auto">
          <a:xfrm>
            <a:off x="4362994" y="2142308"/>
            <a:ext cx="3357154" cy="3148149"/>
          </a:xfrm>
          <a:prstGeom prst="rect">
            <a:avLst/>
          </a:prstGeom>
          <a:noFill/>
          <a:ln w="9525">
            <a:noFill/>
            <a:miter lim="800000"/>
            <a:headEnd/>
            <a:tailEnd/>
          </a:ln>
        </p:spPr>
      </p:pic>
      <p:sp>
        <p:nvSpPr>
          <p:cNvPr id="4" name="Rectangle 3"/>
          <p:cNvSpPr/>
          <p:nvPr/>
        </p:nvSpPr>
        <p:spPr>
          <a:xfrm>
            <a:off x="2883653" y="942592"/>
            <a:ext cx="6555321" cy="923330"/>
          </a:xfrm>
          <a:prstGeom prst="rect">
            <a:avLst/>
          </a:prstGeom>
          <a:noFill/>
        </p:spPr>
        <p:txBody>
          <a:bodyPr wrap="none" lIns="91440" tIns="45720" rIns="91440" bIns="45720">
            <a:spAutoFit/>
          </a:bodyPr>
          <a:lstStyle/>
          <a:p>
            <a:pPr algn="ctr"/>
            <a:r>
              <a:rPr lang="fr-F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 VOUS DE JOUER</a:t>
            </a:r>
            <a:endParaRPr lang="fr-FR"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144</TotalTime>
  <Words>321</Words>
  <Application>Microsoft Office PowerPoint</Application>
  <PresentationFormat>Personnalisé</PresentationFormat>
  <Paragraphs>20</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Badge</vt:lpstr>
      <vt:lpstr>Présentation générale du module Langue étrangère: Français </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générale du module S5</dc:title>
  <dc:creator>hp</dc:creator>
  <cp:lastModifiedBy>MINA</cp:lastModifiedBy>
  <cp:revision>3</cp:revision>
  <dcterms:created xsi:type="dcterms:W3CDTF">2023-09-26T12:21:10Z</dcterms:created>
  <dcterms:modified xsi:type="dcterms:W3CDTF">2023-09-27T21:38:25Z</dcterms:modified>
</cp:coreProperties>
</file>