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p:scale>
          <a:sx n="75" d="100"/>
          <a:sy n="75" d="100"/>
        </p:scale>
        <p:origin x="-498" y="-3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19675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8936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120743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362360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3575004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1085884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202141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3211650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297214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325532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0AFEE5C-D1DA-460C-93C5-5BD31681BECB}" type="datetimeFigureOut">
              <a:rPr lang="fr-FR" smtClean="0"/>
              <a:pPr/>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37498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FEE5C-D1DA-460C-93C5-5BD31681BECB}" type="datetimeFigureOut">
              <a:rPr lang="fr-FR" smtClean="0"/>
              <a:pPr/>
              <a:t>04/10/2023</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457259-BBE4-4F1D-A405-EDF54109EC0B}" type="slidenum">
              <a:rPr lang="fr-FR" smtClean="0"/>
              <a:pPr/>
              <a:t>‹N°›</a:t>
            </a:fld>
            <a:endParaRPr lang="fr-FR"/>
          </a:p>
        </p:txBody>
      </p:sp>
    </p:spTree>
    <p:extLst>
      <p:ext uri="{BB962C8B-B14F-4D97-AF65-F5344CB8AC3E}">
        <p14:creationId xmlns:p14="http://schemas.microsoft.com/office/powerpoint/2010/main" xmlns="" val="500549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lalanguefrancaise.com/articles/les-regles-de-la-ponctuation-en-francai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DD19753-0D6B-207B-DB7E-027C5EFEC890}"/>
              </a:ext>
            </a:extLst>
          </p:cNvPr>
          <p:cNvSpPr>
            <a:spLocks noGrp="1"/>
          </p:cNvSpPr>
          <p:nvPr>
            <p:ph type="ctrTitle"/>
          </p:nvPr>
        </p:nvSpPr>
        <p:spPr>
          <a:xfrm>
            <a:off x="3014133" y="2582333"/>
            <a:ext cx="5410200" cy="927630"/>
          </a:xfrm>
          <a:effectLst>
            <a:outerShdw blurRad="50800" dist="38100" dir="5400000" algn="t" rotWithShape="0">
              <a:prstClr val="black">
                <a:alpha val="40000"/>
              </a:prstClr>
            </a:outerShdw>
          </a:effectLst>
        </p:spPr>
        <p:txBody>
          <a:bodyPr>
            <a:noAutofit/>
            <a:scene3d>
              <a:camera prst="orthographicFront"/>
              <a:lightRig rig="soft" dir="t">
                <a:rot lat="0" lon="0" rev="15600000"/>
              </a:lightRig>
            </a:scene3d>
            <a:sp3d extrusionH="57150" prstMaterial="softEdge">
              <a:bevelT w="25400" h="38100"/>
            </a:sp3d>
          </a:bodyPr>
          <a:lstStyle/>
          <a:p>
            <a:r>
              <a:rPr lang="fr-FR" sz="4800" b="1" dirty="0">
                <a:ln/>
                <a:solidFill>
                  <a:schemeClr val="accent4"/>
                </a:solidFill>
                <a:latin typeface="Arial Black" panose="020B0A04020102020204" pitchFamily="34" charset="0"/>
              </a:rPr>
              <a:t>La ponctuation</a:t>
            </a:r>
          </a:p>
        </p:txBody>
      </p:sp>
    </p:spTree>
    <p:extLst>
      <p:ext uri="{BB962C8B-B14F-4D97-AF65-F5344CB8AC3E}">
        <p14:creationId xmlns:p14="http://schemas.microsoft.com/office/powerpoint/2010/main" xmlns="" val="2509403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DD97DBA6-33EB-E3DD-D0F6-ED932F7119BA}"/>
              </a:ext>
            </a:extLst>
          </p:cNvPr>
          <p:cNvSpPr txBox="1"/>
          <p:nvPr/>
        </p:nvSpPr>
        <p:spPr>
          <a:xfrm>
            <a:off x="1557868" y="2529470"/>
            <a:ext cx="9448800" cy="1938992"/>
          </a:xfrm>
          <a:prstGeom prst="rect">
            <a:avLst/>
          </a:prstGeom>
          <a:solidFill>
            <a:schemeClr val="bg1">
              <a:lumMod val="95000"/>
            </a:schemeClr>
          </a:solidFill>
        </p:spPr>
        <p:txBody>
          <a:bodyPr wrap="square">
            <a:spAutoFit/>
          </a:bodyPr>
          <a:lstStyle/>
          <a:p>
            <a:pPr algn="just"/>
            <a:r>
              <a:rPr lang="fr-FR" sz="2400" dirty="0">
                <a:ln w="0"/>
                <a:solidFill>
                  <a:schemeClr val="accent3">
                    <a:lumMod val="50000"/>
                  </a:schemeClr>
                </a:solidFill>
                <a:effectLst>
                  <a:outerShdw blurRad="38100" dist="19050" dir="2700000" algn="tl" rotWithShape="0">
                    <a:schemeClr val="dk1">
                      <a:alpha val="40000"/>
                    </a:schemeClr>
                  </a:outerShdw>
                </a:effectLst>
                <a:latin typeface="Segoe UI Semibold" panose="020B0702040204020203" pitchFamily="34" charset="0"/>
                <a:ea typeface="Calibri" panose="020F0502020204030204" pitchFamily="34" charset="0"/>
                <a:cs typeface="Segoe UI Semibold" panose="020B0702040204020203" pitchFamily="34" charset="0"/>
              </a:rPr>
              <a:t>Les signes de ponctuation sont, à l’image des accents, mis à rude épreuve par l’usage intensif des claviers. Ils sont pourtant indispensables à la compréhension de tout message écrit, car ils remplacent les pauses et les intonations perçues à l’oral. Leur utilisation est très codifiée.</a:t>
            </a:r>
            <a:endParaRPr lang="fr-FR" sz="2400" dirty="0">
              <a:ln w="0"/>
              <a:solidFill>
                <a:schemeClr val="accent3">
                  <a:lumMod val="50000"/>
                </a:schemeClr>
              </a:solidFill>
              <a:effectLst>
                <a:outerShdw blurRad="38100" dist="19050" dir="2700000" algn="tl" rotWithShape="0">
                  <a:schemeClr val="dk1">
                    <a:alpha val="40000"/>
                  </a:schemeClr>
                </a:outerShdw>
              </a:effectLst>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xmlns="" val="17467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37181BB0-99C6-D02F-B01E-0AA33A34E1DB}"/>
              </a:ext>
            </a:extLst>
          </p:cNvPr>
          <p:cNvSpPr txBox="1"/>
          <p:nvPr/>
        </p:nvSpPr>
        <p:spPr>
          <a:xfrm>
            <a:off x="1143000" y="833604"/>
            <a:ext cx="8559800" cy="999761"/>
          </a:xfrm>
          <a:prstGeom prst="rect">
            <a:avLst/>
          </a:prstGeom>
          <a:noFill/>
        </p:spPr>
        <p:txBody>
          <a:bodyPr wrap="square">
            <a:spAutoFit/>
          </a:bodyPr>
          <a:lstStyle/>
          <a:p>
            <a:pPr algn="just">
              <a:lnSpc>
                <a:spcPct val="107000"/>
              </a:lnSpc>
              <a:spcAft>
                <a:spcPts val="800"/>
              </a:spcAft>
            </a:pPr>
            <a:r>
              <a:rPr lang="fr-FR" sz="2000" b="1" u="sng" kern="0" dirty="0">
                <a:solidFill>
                  <a:srgbClr val="002D7D"/>
                </a:solidFill>
                <a:effectLst/>
                <a:latin typeface="Times New Roman" panose="02020603050405020304" pitchFamily="18" charset="0"/>
                <a:ea typeface="Times New Roman" panose="02020603050405020304" pitchFamily="18" charset="0"/>
                <a:cs typeface="Times New Roman" panose="02020603050405020304" pitchFamily="18" charset="0"/>
              </a:rPr>
              <a:t>La virgule :</a:t>
            </a:r>
            <a:r>
              <a:rPr lang="fr-FR" sz="2000" b="1" kern="0" dirty="0">
                <a:solidFill>
                  <a:srgbClr val="002D7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kern="100" dirty="0">
                <a:solidFill>
                  <a:srgbClr val="293557"/>
                </a:solidFill>
                <a:effectLst/>
                <a:latin typeface="Times New Roman" panose="02020603050405020304" pitchFamily="18" charset="0"/>
                <a:ea typeface="Calibri" panose="020F0502020204030204" pitchFamily="34" charset="0"/>
                <a:cs typeface="Times New Roman" panose="02020603050405020304" pitchFamily="18" charset="0"/>
              </a:rPr>
              <a:t>permet de marquer une courte pause dans la phrase. C'est un séparateur qu’on utilise fréquemment pour laisser le lecteur respirer et donner du rythme dans la phrase. On l’emploie par exemple pour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xmlns="" id="{8FF4FDC3-670F-7510-ABB9-3BE8417E1993}"/>
              </a:ext>
            </a:extLst>
          </p:cNvPr>
          <p:cNvGraphicFramePr>
            <a:graphicFrameLocks noGrp="1"/>
          </p:cNvGraphicFramePr>
          <p:nvPr>
            <p:extLst>
              <p:ext uri="{D42A27DB-BD31-4B8C-83A1-F6EECF244321}">
                <p14:modId xmlns:p14="http://schemas.microsoft.com/office/powerpoint/2010/main" xmlns="" val="2881498327"/>
              </p:ext>
            </p:extLst>
          </p:nvPr>
        </p:nvGraphicFramePr>
        <p:xfrm>
          <a:off x="753532" y="2142068"/>
          <a:ext cx="11082867" cy="3483380"/>
        </p:xfrm>
        <a:graphic>
          <a:graphicData uri="http://schemas.openxmlformats.org/drawingml/2006/table">
            <a:tbl>
              <a:tblPr firstRow="1" firstCol="1" bandRow="1">
                <a:tableStyleId>{5C22544A-7EE6-4342-B048-85BDC9FD1C3A}</a:tableStyleId>
              </a:tblPr>
              <a:tblGrid>
                <a:gridCol w="5316688">
                  <a:extLst>
                    <a:ext uri="{9D8B030D-6E8A-4147-A177-3AD203B41FA5}">
                      <a16:colId xmlns:a16="http://schemas.microsoft.com/office/drawing/2014/main" xmlns="" val="822838192"/>
                    </a:ext>
                  </a:extLst>
                </a:gridCol>
                <a:gridCol w="5766179">
                  <a:extLst>
                    <a:ext uri="{9D8B030D-6E8A-4147-A177-3AD203B41FA5}">
                      <a16:colId xmlns:a16="http://schemas.microsoft.com/office/drawing/2014/main" xmlns="" val="2409314187"/>
                    </a:ext>
                  </a:extLst>
                </a:gridCol>
              </a:tblGrid>
              <a:tr h="605798">
                <a:tc>
                  <a:txBody>
                    <a:bodyPr/>
                    <a:lstStyle/>
                    <a:p>
                      <a:pPr>
                        <a:lnSpc>
                          <a:spcPct val="107000"/>
                        </a:lnSpc>
                        <a:spcAft>
                          <a:spcPts val="800"/>
                        </a:spcAft>
                      </a:pPr>
                      <a:r>
                        <a:rPr lang="fr-FR" sz="1600" b="1" kern="100">
                          <a:effectLst/>
                        </a:rPr>
                        <a:t>Marquer une énumération ou une liste de choses</a:t>
                      </a:r>
                      <a:endParaRPr lang="fr-FR" sz="20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600" b="1" kern="100">
                          <a:effectLst/>
                        </a:rPr>
                        <a:t>Je dois acheter du pain, de la confiture, du miel, un fruit et du sel.</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501998062"/>
                  </a:ext>
                </a:extLst>
              </a:tr>
              <a:tr h="633815">
                <a:tc>
                  <a:txBody>
                    <a:bodyPr/>
                    <a:lstStyle/>
                    <a:p>
                      <a:pPr>
                        <a:lnSpc>
                          <a:spcPct val="107000"/>
                        </a:lnSpc>
                        <a:spcAft>
                          <a:spcPts val="800"/>
                        </a:spcAft>
                      </a:pPr>
                      <a:r>
                        <a:rPr lang="fr-FR" sz="1600" b="1" kern="100">
                          <a:effectLst/>
                        </a:rPr>
                        <a:t>Pour remplacer les conjonctions « et », « ou », « ni » (la conjonction n'apparait qu’avant le dernier mot).</a:t>
                      </a:r>
                      <a:endParaRPr lang="fr-FR" sz="20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fr-FR" sz="1600" b="1" kern="100">
                          <a:effectLst/>
                        </a:rPr>
                        <a:t>Vous avez la possibilité de prendre du chocolat, du pain, du beurre et de la confiture.</a:t>
                      </a:r>
                      <a:endParaRPr lang="fr-FR" sz="20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97380556"/>
                  </a:ext>
                </a:extLst>
              </a:tr>
              <a:tr h="733119">
                <a:tc>
                  <a:txBody>
                    <a:bodyPr/>
                    <a:lstStyle/>
                    <a:p>
                      <a:r>
                        <a:rPr lang="fr-FR" sz="1600" b="1" kern="100" dirty="0">
                          <a:effectLst/>
                        </a:rPr>
                        <a:t>Devant des mots, groupes de mots ou des propositions pour changer le rythme de la phrase ou accentuer un sens que l’on souhaite donner.</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Je mangerai, mais un peu plus tard / Nous irons au cinéma, car je sais que tu as besoin de te changer les idées.</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782843838"/>
                  </a:ext>
                </a:extLst>
              </a:tr>
              <a:tr h="302898">
                <a:tc>
                  <a:txBody>
                    <a:bodyPr/>
                    <a:lstStyle/>
                    <a:p>
                      <a:r>
                        <a:rPr lang="fr-FR" sz="1600" b="1" kern="100">
                          <a:effectLst/>
                        </a:rPr>
                        <a:t>Pour mettre en relief un élément placé en tête de phrase</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Du haut de la Tour Eiffel, nous pouvons voir tout Paris. </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87863400"/>
                  </a:ext>
                </a:extLst>
              </a:tr>
              <a:tr h="588324">
                <a:tc>
                  <a:txBody>
                    <a:bodyPr/>
                    <a:lstStyle/>
                    <a:p>
                      <a:r>
                        <a:rPr lang="fr-FR" sz="1600" b="1" kern="100">
                          <a:effectLst/>
                        </a:rPr>
                        <a:t>Pour isoler ou encadrer des mots, groupes de mots ou propositions qui donnent des informations complémentaires.</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dirty="0">
                          <a:effectLst/>
                        </a:rPr>
                        <a:t>L'enfant, épuisé, s'est rapidement endormi. / Je vais vous expliquer la formation des nuages, dit le professeur.</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75940468"/>
                  </a:ext>
                </a:extLst>
              </a:tr>
              <a:tr h="309713">
                <a:tc>
                  <a:txBody>
                    <a:bodyPr/>
                    <a:lstStyle/>
                    <a:p>
                      <a:r>
                        <a:rPr lang="fr-FR" sz="1600" b="1" kern="100">
                          <a:effectLst/>
                        </a:rPr>
                        <a:t>Pour signifier un déroulement dans le temps</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800"/>
                        </a:spcAft>
                      </a:pPr>
                      <a:r>
                        <a:rPr lang="fr-FR" sz="1600" b="1" kern="100">
                          <a:effectLst/>
                        </a:rPr>
                        <a:t>Je la vois, je lui demande son prénom, elle me le dit.</a:t>
                      </a:r>
                      <a:endParaRPr lang="fr-FR" sz="20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39913983"/>
                  </a:ext>
                </a:extLst>
              </a:tr>
              <a:tr h="309713">
                <a:tc>
                  <a:txBody>
                    <a:bodyPr/>
                    <a:lstStyle/>
                    <a:p>
                      <a:r>
                        <a:rPr lang="fr-FR" sz="1600" b="1" kern="100">
                          <a:effectLst/>
                        </a:rPr>
                        <a:t>Après le nom de lieu dans l'indication des dates</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800"/>
                        </a:spcAft>
                      </a:pPr>
                      <a:r>
                        <a:rPr lang="fr-FR" sz="1600" b="1" kern="100" dirty="0">
                          <a:effectLst/>
                        </a:rPr>
                        <a:t>Grenoble, le 17 octobre 1973.</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596674920"/>
                  </a:ext>
                </a:extLst>
              </a:tr>
            </a:tbl>
          </a:graphicData>
        </a:graphic>
      </p:graphicFrame>
    </p:spTree>
    <p:extLst>
      <p:ext uri="{BB962C8B-B14F-4D97-AF65-F5344CB8AC3E}">
        <p14:creationId xmlns:p14="http://schemas.microsoft.com/office/powerpoint/2010/main" xmlns="" val="250636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A259544B-FE31-6FC5-874C-46E2C40ACAEE}"/>
              </a:ext>
            </a:extLst>
          </p:cNvPr>
          <p:cNvSpPr txBox="1"/>
          <p:nvPr/>
        </p:nvSpPr>
        <p:spPr>
          <a:xfrm>
            <a:off x="1159932" y="1097498"/>
            <a:ext cx="10049932" cy="707886"/>
          </a:xfrm>
          <a:prstGeom prst="rect">
            <a:avLst/>
          </a:prstGeom>
          <a:no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Le point-virgule</a:t>
            </a:r>
            <a:r>
              <a:rPr lang="fr-FR" sz="2000" b="1" dirty="0">
                <a:solidFill>
                  <a:srgbClr val="002D7D"/>
                </a:solidFill>
                <a:effectLst/>
                <a:latin typeface="Times New Roman" panose="02020603050405020304" pitchFamily="18" charset="0"/>
                <a:ea typeface="Times New Roman" panose="02020603050405020304" pitchFamily="18" charset="0"/>
              </a:rPr>
              <a:t> : </a:t>
            </a:r>
            <a:r>
              <a:rPr lang="fr-FR" sz="1800" dirty="0">
                <a:solidFill>
                  <a:srgbClr val="293557"/>
                </a:solidFill>
                <a:effectLst/>
                <a:latin typeface="Times New Roman" panose="02020603050405020304" pitchFamily="18" charset="0"/>
                <a:ea typeface="Times New Roman" panose="02020603050405020304" pitchFamily="18" charset="0"/>
              </a:rPr>
              <a:t>souvent utilisé pour marquer une séparation nette dans la phrase sans avoir recours au point.  On l’utilise</a:t>
            </a:r>
            <a:r>
              <a:rPr lang="fr-FR" sz="1800" u="sng" dirty="0">
                <a:solidFill>
                  <a:srgbClr val="293557"/>
                </a:solidFill>
                <a:effectLst/>
                <a:latin typeface="Times New Roman" panose="02020603050405020304" pitchFamily="18" charset="0"/>
                <a:ea typeface="Times New Roman" panose="02020603050405020304" pitchFamily="18" charset="0"/>
              </a:rPr>
              <a:t> </a:t>
            </a:r>
            <a:r>
              <a:rPr lang="fr-FR" sz="2000" u="sng" dirty="0">
                <a:solidFill>
                  <a:srgbClr val="293557"/>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p:txBody>
      </p:sp>
      <p:graphicFrame>
        <p:nvGraphicFramePr>
          <p:cNvPr id="4" name="Tableau 3">
            <a:extLst>
              <a:ext uri="{FF2B5EF4-FFF2-40B4-BE49-F238E27FC236}">
                <a16:creationId xmlns:a16="http://schemas.microsoft.com/office/drawing/2014/main" xmlns="" id="{8388DD16-AE7E-F00D-190D-58C69480D2B9}"/>
              </a:ext>
            </a:extLst>
          </p:cNvPr>
          <p:cNvGraphicFramePr>
            <a:graphicFrameLocks noGrp="1"/>
          </p:cNvGraphicFramePr>
          <p:nvPr>
            <p:extLst>
              <p:ext uri="{D42A27DB-BD31-4B8C-83A1-F6EECF244321}">
                <p14:modId xmlns:p14="http://schemas.microsoft.com/office/powerpoint/2010/main" xmlns="" val="2239489487"/>
              </p:ext>
            </p:extLst>
          </p:nvPr>
        </p:nvGraphicFramePr>
        <p:xfrm>
          <a:off x="1159932" y="2536561"/>
          <a:ext cx="10049932" cy="2194560"/>
        </p:xfrm>
        <a:graphic>
          <a:graphicData uri="http://schemas.openxmlformats.org/drawingml/2006/table">
            <a:tbl>
              <a:tblPr firstRow="1" firstCol="1" bandRow="1">
                <a:tableStyleId>{5C22544A-7EE6-4342-B048-85BDC9FD1C3A}</a:tableStyleId>
              </a:tblPr>
              <a:tblGrid>
                <a:gridCol w="4900607">
                  <a:extLst>
                    <a:ext uri="{9D8B030D-6E8A-4147-A177-3AD203B41FA5}">
                      <a16:colId xmlns:a16="http://schemas.microsoft.com/office/drawing/2014/main" xmlns="" val="3069496064"/>
                    </a:ext>
                  </a:extLst>
                </a:gridCol>
                <a:gridCol w="5149325">
                  <a:extLst>
                    <a:ext uri="{9D8B030D-6E8A-4147-A177-3AD203B41FA5}">
                      <a16:colId xmlns:a16="http://schemas.microsoft.com/office/drawing/2014/main" xmlns="" val="1468473452"/>
                    </a:ext>
                  </a:extLst>
                </a:gridCol>
              </a:tblGrid>
              <a:tr h="425979">
                <a:tc>
                  <a:txBody>
                    <a:bodyPr/>
                    <a:lstStyle/>
                    <a:p>
                      <a:r>
                        <a:rPr lang="fr-FR" sz="1600" b="1" kern="100" dirty="0">
                          <a:effectLst/>
                        </a:rPr>
                        <a:t>-Pour séparer des propositions ou expressions qui ont peu de relation entre elles mais un lien logique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La planète se réchauffe ; les glaciers reculent d'année en année.</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385052185"/>
                  </a:ext>
                </a:extLst>
              </a:tr>
              <a:tr h="425979">
                <a:tc>
                  <a:txBody>
                    <a:bodyPr/>
                    <a:lstStyle/>
                    <a:p>
                      <a:r>
                        <a:rPr lang="fr-FR" sz="1600" b="1" kern="100" dirty="0">
                          <a:effectLst/>
                        </a:rPr>
                        <a:t>Lorsque la deuxième proposition débute par un adverbe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Sa voiture est tombée en panne au milieu de la campagne ; heureusement un fermier passait par là.</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92824885"/>
                  </a:ext>
                </a:extLst>
              </a:tr>
              <a:tr h="212990">
                <a:tc>
                  <a:txBody>
                    <a:bodyPr/>
                    <a:lstStyle/>
                    <a:p>
                      <a:r>
                        <a:rPr lang="fr-FR" sz="1600" b="1" kern="100" dirty="0">
                          <a:effectLst/>
                        </a:rPr>
                        <a:t>Pour mettre en parallèle deux propositions</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Isabelle jouait au tennis ; son frère préférait le football.</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05524859"/>
                  </a:ext>
                </a:extLst>
              </a:tr>
              <a:tr h="851958">
                <a:tc>
                  <a:txBody>
                    <a:bodyPr/>
                    <a:lstStyle/>
                    <a:p>
                      <a:r>
                        <a:rPr lang="fr-FR" sz="1600" b="1" kern="100">
                          <a:effectLst/>
                        </a:rPr>
                        <a:t>Pour séparer les termes d'une liste introduite par un deux-points</a:t>
                      </a:r>
                      <a:endParaRPr lang="fr-FR" sz="2000" b="1" kern="100">
                        <a:effectLst/>
                      </a:endParaRPr>
                    </a:p>
                    <a:p>
                      <a:r>
                        <a:rPr lang="fr-FR" sz="1600" b="1" kern="100">
                          <a:effectLst/>
                        </a:rPr>
                        <a:t> </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dirty="0">
                          <a:effectLst/>
                        </a:rPr>
                        <a:t>Acheter à l'épicerie :</a:t>
                      </a:r>
                      <a:endParaRPr lang="fr-FR" sz="2000" b="1" kern="100" dirty="0">
                        <a:effectLst/>
                      </a:endParaRPr>
                    </a:p>
                    <a:p>
                      <a:r>
                        <a:rPr lang="fr-FR" sz="1600" b="1" kern="100" dirty="0">
                          <a:effectLst/>
                        </a:rPr>
                        <a:t>–         3 oranges ;</a:t>
                      </a:r>
                      <a:endParaRPr lang="fr-FR" sz="2000" b="1" kern="100" dirty="0">
                        <a:effectLst/>
                      </a:endParaRPr>
                    </a:p>
                    <a:p>
                      <a:r>
                        <a:rPr lang="fr-FR" sz="1600" b="1" kern="100" dirty="0">
                          <a:effectLst/>
                        </a:rPr>
                        <a:t>–         2 pamplemousses ;</a:t>
                      </a:r>
                      <a:endParaRPr lang="fr-FR" sz="2000" b="1" kern="100" dirty="0">
                        <a:effectLst/>
                      </a:endParaRPr>
                    </a:p>
                    <a:p>
                      <a:r>
                        <a:rPr lang="fr-FR" sz="1600" b="1" kern="100" dirty="0">
                          <a:effectLst/>
                        </a:rPr>
                        <a:t>–         4 citrons.     </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958733828"/>
                  </a:ext>
                </a:extLst>
              </a:tr>
            </a:tbl>
          </a:graphicData>
        </a:graphic>
      </p:graphicFrame>
      <p:sp>
        <p:nvSpPr>
          <p:cNvPr id="5" name="ZoneTexte 4">
            <a:extLst>
              <a:ext uri="{FF2B5EF4-FFF2-40B4-BE49-F238E27FC236}">
                <a16:creationId xmlns:a16="http://schemas.microsoft.com/office/drawing/2014/main" xmlns="" id="{8D4FABF8-92E7-C4D7-EF48-EA190BB5D852}"/>
              </a:ext>
            </a:extLst>
          </p:cNvPr>
          <p:cNvSpPr txBox="1"/>
          <p:nvPr/>
        </p:nvSpPr>
        <p:spPr>
          <a:xfrm>
            <a:off x="1066799" y="5006449"/>
            <a:ext cx="6096000" cy="400110"/>
          </a:xfrm>
          <a:prstGeom prst="rect">
            <a:avLst/>
          </a:prstGeom>
          <a:no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Le point :</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indique la fin d'une phrase.</a:t>
            </a:r>
            <a:r>
              <a:rPr lang="fr-FR" sz="2000" dirty="0">
                <a:solidFill>
                  <a:srgbClr val="293557"/>
                </a:solidFill>
                <a:effectLst/>
                <a:latin typeface="Times New Roman" panose="02020603050405020304" pitchFamily="18" charset="0"/>
                <a:ea typeface="Times New Roman" panose="02020603050405020304" pitchFamily="18" charset="0"/>
              </a:rPr>
              <a:t> </a:t>
            </a:r>
            <a:endParaRPr lang="fr-F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89740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64F925CD-5146-0549-E815-28FD5518D321}"/>
              </a:ext>
            </a:extLst>
          </p:cNvPr>
          <p:cNvSpPr txBox="1"/>
          <p:nvPr/>
        </p:nvSpPr>
        <p:spPr>
          <a:xfrm>
            <a:off x="1066799" y="1851281"/>
            <a:ext cx="10058401" cy="677108"/>
          </a:xfrm>
          <a:prstGeom prst="rect">
            <a:avLst/>
          </a:prstGeom>
          <a:no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Les deux points</a:t>
            </a:r>
            <a:r>
              <a:rPr lang="fr-FR" sz="2000" b="1" dirty="0">
                <a:solidFill>
                  <a:srgbClr val="002D7D"/>
                </a:solidFill>
                <a:effectLst/>
                <a:latin typeface="Times New Roman" panose="02020603050405020304" pitchFamily="18" charset="0"/>
                <a:ea typeface="Times New Roman" panose="02020603050405020304" pitchFamily="18" charset="0"/>
              </a:rPr>
              <a:t> : </a:t>
            </a:r>
            <a:r>
              <a:rPr lang="fr-FR" sz="1800" dirty="0">
                <a:solidFill>
                  <a:srgbClr val="293557"/>
                </a:solidFill>
                <a:effectLst/>
                <a:latin typeface="Times New Roman" panose="02020603050405020304" pitchFamily="18" charset="0"/>
                <a:ea typeface="Times New Roman" panose="02020603050405020304" pitchFamily="18" charset="0"/>
              </a:rPr>
              <a:t>Les deux points sont généralement utilisés pour désigner ou annoncer quelque chose dans la phrase. Ils peuvent annoncer :</a:t>
            </a:r>
            <a:endParaRPr lang="fr-FR" sz="2000" dirty="0">
              <a:effectLst/>
              <a:latin typeface="Times New Roman" panose="02020603050405020304" pitchFamily="18" charset="0"/>
              <a:ea typeface="Times New Roman" panose="02020603050405020304" pitchFamily="18" charset="0"/>
            </a:endParaRPr>
          </a:p>
        </p:txBody>
      </p:sp>
      <p:graphicFrame>
        <p:nvGraphicFramePr>
          <p:cNvPr id="6" name="Tableau 5">
            <a:extLst>
              <a:ext uri="{FF2B5EF4-FFF2-40B4-BE49-F238E27FC236}">
                <a16:creationId xmlns:a16="http://schemas.microsoft.com/office/drawing/2014/main" xmlns="" id="{89AB1EB9-DE8E-A3F3-6077-09CD40F89278}"/>
              </a:ext>
            </a:extLst>
          </p:cNvPr>
          <p:cNvGraphicFramePr>
            <a:graphicFrameLocks noGrp="1"/>
          </p:cNvGraphicFramePr>
          <p:nvPr>
            <p:extLst>
              <p:ext uri="{D42A27DB-BD31-4B8C-83A1-F6EECF244321}">
                <p14:modId xmlns:p14="http://schemas.microsoft.com/office/powerpoint/2010/main" xmlns="" val="589690741"/>
              </p:ext>
            </p:extLst>
          </p:nvPr>
        </p:nvGraphicFramePr>
        <p:xfrm>
          <a:off x="1164164" y="2926502"/>
          <a:ext cx="9711267" cy="1433831"/>
        </p:xfrm>
        <a:graphic>
          <a:graphicData uri="http://schemas.openxmlformats.org/drawingml/2006/table">
            <a:tbl>
              <a:tblPr firstRow="1" firstCol="1" bandRow="1">
                <a:tableStyleId>{5C22544A-7EE6-4342-B048-85BDC9FD1C3A}</a:tableStyleId>
              </a:tblPr>
              <a:tblGrid>
                <a:gridCol w="3622421">
                  <a:extLst>
                    <a:ext uri="{9D8B030D-6E8A-4147-A177-3AD203B41FA5}">
                      <a16:colId xmlns:a16="http://schemas.microsoft.com/office/drawing/2014/main" xmlns="" val="606215526"/>
                    </a:ext>
                  </a:extLst>
                </a:gridCol>
                <a:gridCol w="6088846">
                  <a:extLst>
                    <a:ext uri="{9D8B030D-6E8A-4147-A177-3AD203B41FA5}">
                      <a16:colId xmlns:a16="http://schemas.microsoft.com/office/drawing/2014/main" xmlns="" val="923496966"/>
                    </a:ext>
                  </a:extLst>
                </a:gridCol>
              </a:tblGrid>
              <a:tr h="374650">
                <a:tc>
                  <a:txBody>
                    <a:bodyPr/>
                    <a:lstStyle/>
                    <a:p>
                      <a:r>
                        <a:rPr lang="fr-FR" sz="1600" b="1" kern="100" dirty="0">
                          <a:effectLst/>
                        </a:rPr>
                        <a:t>Une énumération</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a:effectLst/>
                        </a:rPr>
                        <a:t>Les trois meilleurs coureurs de la course sont : Thomas, Stéphanie, Nicolas.</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28100923"/>
                  </a:ext>
                </a:extLst>
              </a:tr>
              <a:tr h="374650">
                <a:tc>
                  <a:txBody>
                    <a:bodyPr/>
                    <a:lstStyle/>
                    <a:p>
                      <a:r>
                        <a:rPr lang="fr-FR" sz="1600" b="1" kern="100" dirty="0">
                          <a:effectLst/>
                        </a:rPr>
                        <a:t>Une citation ou des paroles rapportées.</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dirty="0">
                          <a:effectLst/>
                        </a:rPr>
                        <a:t>Paul Valéry a dit : « L'art est fait de beaux détails. »</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01404152"/>
                  </a:ext>
                </a:extLst>
              </a:tr>
              <a:tr h="571501">
                <a:tc>
                  <a:txBody>
                    <a:bodyPr/>
                    <a:lstStyle/>
                    <a:p>
                      <a:r>
                        <a:rPr lang="fr-FR" sz="1600" b="1" kern="100">
                          <a:effectLst/>
                        </a:rPr>
                        <a:t>Une explication ou précision (relation de cause ou de conséquence)</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fr-FR" sz="1600" b="1" kern="100" dirty="0">
                          <a:effectLst/>
                        </a:rPr>
                        <a:t>Je n'ai nullement aimé ce film : il était tellement vulgaire.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46167667"/>
                  </a:ext>
                </a:extLst>
              </a:tr>
            </a:tbl>
          </a:graphicData>
        </a:graphic>
      </p:graphicFrame>
    </p:spTree>
    <p:extLst>
      <p:ext uri="{BB962C8B-B14F-4D97-AF65-F5344CB8AC3E}">
        <p14:creationId xmlns:p14="http://schemas.microsoft.com/office/powerpoint/2010/main" xmlns="" val="10824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xmlns="" id="{1A348EE1-3A7B-0745-8C7B-E55AE2B82D33}"/>
              </a:ext>
            </a:extLst>
          </p:cNvPr>
          <p:cNvGraphicFramePr>
            <a:graphicFrameLocks noGrp="1"/>
          </p:cNvGraphicFramePr>
          <p:nvPr>
            <p:extLst>
              <p:ext uri="{D42A27DB-BD31-4B8C-83A1-F6EECF244321}">
                <p14:modId xmlns:p14="http://schemas.microsoft.com/office/powerpoint/2010/main" xmlns="" val="1229483989"/>
              </p:ext>
            </p:extLst>
          </p:nvPr>
        </p:nvGraphicFramePr>
        <p:xfrm>
          <a:off x="973668" y="1921886"/>
          <a:ext cx="10346266" cy="3085196"/>
        </p:xfrm>
        <a:graphic>
          <a:graphicData uri="http://schemas.openxmlformats.org/drawingml/2006/table">
            <a:tbl>
              <a:tblPr firstRow="1" firstCol="1" bandRow="1">
                <a:tableStyleId>{5C22544A-7EE6-4342-B048-85BDC9FD1C3A}</a:tableStyleId>
              </a:tblPr>
              <a:tblGrid>
                <a:gridCol w="5291665">
                  <a:extLst>
                    <a:ext uri="{9D8B030D-6E8A-4147-A177-3AD203B41FA5}">
                      <a16:colId xmlns:a16="http://schemas.microsoft.com/office/drawing/2014/main" xmlns="" val="100253700"/>
                    </a:ext>
                  </a:extLst>
                </a:gridCol>
                <a:gridCol w="5054601">
                  <a:extLst>
                    <a:ext uri="{9D8B030D-6E8A-4147-A177-3AD203B41FA5}">
                      <a16:colId xmlns:a16="http://schemas.microsoft.com/office/drawing/2014/main" xmlns="" val="100822000"/>
                    </a:ext>
                  </a:extLst>
                </a:gridCol>
              </a:tblGrid>
              <a:tr h="277450">
                <a:tc>
                  <a:txBody>
                    <a:bodyPr/>
                    <a:lstStyle/>
                    <a:p>
                      <a:pPr algn="l"/>
                      <a:r>
                        <a:rPr lang="fr-FR" sz="1600" b="1" kern="100" dirty="0">
                          <a:effectLst/>
                        </a:rPr>
                        <a:t>La phrase commencée est abandonnée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a:effectLst/>
                        </a:rPr>
                        <a:t>Attends que je… Il va me rendre fou !</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27702033"/>
                  </a:ext>
                </a:extLst>
              </a:tr>
              <a:tr h="277450">
                <a:tc>
                  <a:txBody>
                    <a:bodyPr/>
                    <a:lstStyle/>
                    <a:p>
                      <a:pPr algn="l"/>
                      <a:r>
                        <a:rPr lang="fr-FR" sz="1600" b="1" kern="100">
                          <a:effectLst/>
                        </a:rPr>
                        <a:t>Une hésitation en cours de phrase</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a:effectLst/>
                        </a:rPr>
                        <a:t>Elle est… partie hier matin.</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446402119"/>
                  </a:ext>
                </a:extLst>
              </a:tr>
              <a:tr h="554900">
                <a:tc>
                  <a:txBody>
                    <a:bodyPr/>
                    <a:lstStyle/>
                    <a:p>
                      <a:pPr algn="l"/>
                      <a:r>
                        <a:rPr lang="fr-FR" sz="1600" b="1" kern="100" dirty="0">
                          <a:effectLst/>
                        </a:rPr>
                        <a:t>Ils expriment la suite d’une énumération sans la citer (remplace « etc. »)</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a:effectLst/>
                        </a:rPr>
                        <a:t>J’aime de nombreux peintres : Cézanne, Corot, Klimt, Delacroix, Pissarro, Toulouse- Lautrec…</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442562679"/>
                  </a:ext>
                </a:extLst>
              </a:tr>
              <a:tr h="659781">
                <a:tc>
                  <a:txBody>
                    <a:bodyPr/>
                    <a:lstStyle/>
                    <a:p>
                      <a:pPr algn="l"/>
                      <a:r>
                        <a:rPr lang="fr-FR" sz="1600" b="1" kern="100" dirty="0">
                          <a:effectLst/>
                        </a:rPr>
                        <a:t>Sous-entendre une suite, une référence, une complicité avec celui à qui on s'adresse, un effet d'attente.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dirty="0">
                          <a:effectLst/>
                        </a:rPr>
                        <a:t>Vous me comprenez… </a:t>
                      </a:r>
                      <a:endParaRPr lang="fr-FR" sz="2000" b="1" kern="100" dirty="0">
                        <a:effectLst/>
                      </a:endParaRPr>
                    </a:p>
                    <a:p>
                      <a:pPr algn="l"/>
                      <a:r>
                        <a:rPr lang="fr-FR" sz="1600" b="1" kern="100" dirty="0">
                          <a:effectLst/>
                        </a:rPr>
                        <a:t>Un jour, je ferai le tour du monde…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826501926"/>
                  </a:ext>
                </a:extLst>
              </a:tr>
              <a:tr h="411632">
                <a:tc>
                  <a:txBody>
                    <a:bodyPr/>
                    <a:lstStyle/>
                    <a:p>
                      <a:pPr algn="just"/>
                      <a:r>
                        <a:rPr lang="fr-FR" sz="1600" b="1" kern="100">
                          <a:effectLst/>
                        </a:rPr>
                        <a:t>Entre crochets pour indiquer une coupure dans une citation.</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a:effectLst/>
                        </a:rPr>
                        <a:t>« Lire certains articles […] c’est du temps perdu. »</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31288927"/>
                  </a:ext>
                </a:extLst>
              </a:tr>
              <a:tr h="626533">
                <a:tc>
                  <a:txBody>
                    <a:bodyPr/>
                    <a:lstStyle/>
                    <a:p>
                      <a:pPr algn="l"/>
                      <a:r>
                        <a:rPr lang="fr-FR" sz="1600" b="1" kern="100">
                          <a:effectLst/>
                        </a:rPr>
                        <a:t>Être employés après l'initiale d'un nom ou d'un mot (généralement grossier) que l'on ne souhaite pas citer.</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r>
                        <a:rPr lang="fr-FR" sz="1600" b="1" kern="100">
                          <a:effectLst/>
                        </a:rPr>
                        <a:t>Monsieur K… m'a raconté cette étrange histoire.</a:t>
                      </a:r>
                      <a:endParaRPr lang="fr-FR" sz="2000" b="1" kern="100">
                        <a:effectLst/>
                      </a:endParaRPr>
                    </a:p>
                    <a:p>
                      <a:pPr algn="l"/>
                      <a:r>
                        <a:rPr lang="fr-FR" sz="1600" b="1" kern="100">
                          <a:effectLst/>
                        </a:rPr>
                        <a:t>Marre de cette p… de vie !</a:t>
                      </a:r>
                      <a:endParaRPr lang="fr-FR" sz="20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740558841"/>
                  </a:ext>
                </a:extLst>
              </a:tr>
              <a:tr h="277450">
                <a:tc gridSpan="2">
                  <a:txBody>
                    <a:bodyPr/>
                    <a:lstStyle/>
                    <a:p>
                      <a:pPr algn="l"/>
                      <a:r>
                        <a:rPr lang="fr-FR" sz="1600" b="1" u="sng" kern="100" dirty="0">
                          <a:effectLst/>
                        </a:rPr>
                        <a:t>Remarques :  </a:t>
                      </a:r>
                      <a:r>
                        <a:rPr lang="fr-FR" sz="1600" b="1" kern="100" dirty="0">
                          <a:effectLst/>
                        </a:rPr>
                        <a:t>Les points de suspension ne sont jamais précédés d'une virgule ou d'un point-virgule.</a:t>
                      </a:r>
                      <a:endParaRPr lang="fr-FR" sz="20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extLst>
                  <a:ext uri="{0D108BD9-81ED-4DB2-BD59-A6C34878D82A}">
                    <a16:rowId xmlns:a16="http://schemas.microsoft.com/office/drawing/2014/main" xmlns="" val="1460861915"/>
                  </a:ext>
                </a:extLst>
              </a:tr>
            </a:tbl>
          </a:graphicData>
        </a:graphic>
      </p:graphicFrame>
      <p:sp>
        <p:nvSpPr>
          <p:cNvPr id="6" name="ZoneTexte 5">
            <a:extLst>
              <a:ext uri="{FF2B5EF4-FFF2-40B4-BE49-F238E27FC236}">
                <a16:creationId xmlns:a16="http://schemas.microsoft.com/office/drawing/2014/main" xmlns="" id="{B4888544-7051-51F0-6D0C-1CE2B40C8288}"/>
              </a:ext>
            </a:extLst>
          </p:cNvPr>
          <p:cNvSpPr txBox="1"/>
          <p:nvPr/>
        </p:nvSpPr>
        <p:spPr>
          <a:xfrm>
            <a:off x="846666" y="1041580"/>
            <a:ext cx="9838267" cy="677108"/>
          </a:xfrm>
          <a:prstGeom prst="rect">
            <a:avLst/>
          </a:prstGeom>
          <a:no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Les points de suspension</a:t>
            </a:r>
            <a:r>
              <a:rPr lang="fr-FR" sz="2000" b="1" dirty="0">
                <a:solidFill>
                  <a:srgbClr val="002D7D"/>
                </a:solidFill>
                <a:effectLst/>
                <a:latin typeface="Times New Roman" panose="02020603050405020304" pitchFamily="18" charset="0"/>
                <a:ea typeface="Times New Roman" panose="02020603050405020304" pitchFamily="18" charset="0"/>
              </a:rPr>
              <a:t> : </a:t>
            </a:r>
            <a:r>
              <a:rPr lang="fr-FR" sz="1800" dirty="0">
                <a:solidFill>
                  <a:srgbClr val="293557"/>
                </a:solidFill>
                <a:effectLst/>
                <a:latin typeface="Times New Roman" panose="02020603050405020304" pitchFamily="18" charset="0"/>
                <a:ea typeface="Times New Roman" panose="02020603050405020304" pitchFamily="18" charset="0"/>
              </a:rPr>
              <a:t>On les utilise pour</a:t>
            </a:r>
            <a:r>
              <a:rPr lang="fr-FR" sz="1800" u="sng"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indiquer que la phrase </a:t>
            </a:r>
            <a:r>
              <a:rPr lang="fr-FR" sz="1800" b="1" dirty="0">
                <a:solidFill>
                  <a:srgbClr val="293557"/>
                </a:solidFill>
                <a:effectLst/>
                <a:latin typeface="Times New Roman" panose="02020603050405020304" pitchFamily="18" charset="0"/>
                <a:ea typeface="Times New Roman" panose="02020603050405020304" pitchFamily="18" charset="0"/>
              </a:rPr>
              <a:t>est interrompue</a:t>
            </a:r>
            <a:r>
              <a:rPr lang="fr-FR" sz="1800" dirty="0">
                <a:solidFill>
                  <a:srgbClr val="293557"/>
                </a:solidFill>
                <a:effectLst/>
                <a:latin typeface="Times New Roman" panose="02020603050405020304" pitchFamily="18" charset="0"/>
                <a:ea typeface="Times New Roman" panose="02020603050405020304" pitchFamily="18" charset="0"/>
              </a:rPr>
              <a:t>. On compte plusieurs cas :</a:t>
            </a:r>
            <a:endParaRPr lang="fr-F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21886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xmlns="" id="{0C758494-81D2-22FC-5444-29AE155A7B94}"/>
              </a:ext>
            </a:extLst>
          </p:cNvPr>
          <p:cNvGrpSpPr/>
          <p:nvPr/>
        </p:nvGrpSpPr>
        <p:grpSpPr>
          <a:xfrm>
            <a:off x="618065" y="1281429"/>
            <a:ext cx="11125202" cy="4773100"/>
            <a:chOff x="626531" y="866563"/>
            <a:chExt cx="11125202" cy="4773100"/>
          </a:xfrm>
        </p:grpSpPr>
        <p:sp>
          <p:nvSpPr>
            <p:cNvPr id="3" name="ZoneTexte 2">
              <a:extLst>
                <a:ext uri="{FF2B5EF4-FFF2-40B4-BE49-F238E27FC236}">
                  <a16:creationId xmlns:a16="http://schemas.microsoft.com/office/drawing/2014/main" xmlns="" id="{EE6CCA53-992A-6E1F-78B4-14AC5D78618A}"/>
                </a:ext>
              </a:extLst>
            </p:cNvPr>
            <p:cNvSpPr txBox="1"/>
            <p:nvPr/>
          </p:nvSpPr>
          <p:spPr>
            <a:xfrm>
              <a:off x="626531" y="866563"/>
              <a:ext cx="11125200" cy="954107"/>
            </a:xfrm>
            <a:prstGeom prst="rect">
              <a:avLst/>
            </a:prstGeom>
            <a:solidFill>
              <a:schemeClr val="accent4">
                <a:lumMod val="20000"/>
                <a:lumOff val="80000"/>
              </a:schemeClr>
            </a:solidFill>
          </p:spPr>
          <p:txBody>
            <a:bodyPr wrap="square">
              <a:spAutoFit/>
            </a:bodyPr>
            <a:lstStyle/>
            <a:p>
              <a:pPr algn="just"/>
              <a:r>
                <a:rPr lang="fr-FR" sz="2000" b="1" u="sng" dirty="0">
                  <a:solidFill>
                    <a:srgbClr val="002D7D"/>
                  </a:solidFill>
                  <a:effectLst/>
                  <a:latin typeface="Times New Roman" panose="02020603050405020304" pitchFamily="18" charset="0"/>
                  <a:ea typeface="Times New Roman" panose="02020603050405020304" pitchFamily="18" charset="0"/>
                </a:rPr>
                <a:t>Le point d’interrogation</a:t>
              </a:r>
              <a:r>
                <a:rPr lang="fr-FR" sz="2000" b="1" dirty="0">
                  <a:solidFill>
                    <a:srgbClr val="002D7D"/>
                  </a:solidFill>
                  <a:effectLst/>
                  <a:latin typeface="Times New Roman" panose="02020603050405020304" pitchFamily="18" charset="0"/>
                  <a:ea typeface="Times New Roman" panose="02020603050405020304" pitchFamily="18" charset="0"/>
                </a:rPr>
                <a:t> : </a:t>
              </a:r>
              <a:r>
                <a:rPr lang="fr-FR" sz="1800" dirty="0">
                  <a:solidFill>
                    <a:srgbClr val="293557"/>
                  </a:solidFill>
                  <a:effectLst/>
                  <a:latin typeface="Times New Roman" panose="02020603050405020304" pitchFamily="18" charset="0"/>
                  <a:ea typeface="Times New Roman" panose="02020603050405020304" pitchFamily="18" charset="0"/>
                </a:rPr>
                <a:t>Le point d'interrogation se place à la fin d'une phrase qui pose une question.</a:t>
              </a:r>
              <a:endParaRPr lang="fr-FR" sz="2000" dirty="0">
                <a:effectLst/>
                <a:latin typeface="Times New Roman" panose="02020603050405020304" pitchFamily="18" charset="0"/>
                <a:ea typeface="Times New Roman" panose="02020603050405020304" pitchFamily="18" charset="0"/>
              </a:endParaRPr>
            </a:p>
            <a:p>
              <a:pPr algn="just"/>
              <a:r>
                <a:rPr lang="fr-FR" sz="1800" dirty="0">
                  <a:solidFill>
                    <a:srgbClr val="293557"/>
                  </a:solidFill>
                  <a:effectLst/>
                  <a:latin typeface="Times New Roman" panose="02020603050405020304" pitchFamily="18" charset="0"/>
                  <a:ea typeface="Times New Roman" panose="02020603050405020304" pitchFamily="18" charset="0"/>
                </a:rPr>
                <a:t>Placé entre parenthèse (?), le point d'interrogation marque </a:t>
              </a:r>
              <a:r>
                <a:rPr lang="fr-FR" sz="1800" b="1" dirty="0">
                  <a:solidFill>
                    <a:srgbClr val="293557"/>
                  </a:solidFill>
                  <a:effectLst/>
                  <a:latin typeface="Times New Roman" panose="02020603050405020304" pitchFamily="18" charset="0"/>
                  <a:ea typeface="Times New Roman" panose="02020603050405020304" pitchFamily="18" charset="0"/>
                </a:rPr>
                <a:t>l'incertitude</a:t>
              </a:r>
              <a:r>
                <a:rPr lang="fr-FR" sz="1800" dirty="0">
                  <a:solidFill>
                    <a:srgbClr val="293557"/>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a:p>
              <a:pPr algn="just"/>
              <a:r>
                <a:rPr lang="fr-FR" sz="1800" dirty="0">
                  <a:solidFill>
                    <a:srgbClr val="293557"/>
                  </a:solidFill>
                  <a:effectLst/>
                  <a:latin typeface="Times New Roman" panose="02020603050405020304" pitchFamily="18" charset="0"/>
                  <a:ea typeface="Times New Roman" panose="02020603050405020304" pitchFamily="18" charset="0"/>
                </a:rPr>
                <a:t>                      Exemple : William Shakespeare est né le 23 ( ?) avril 1564 à Stratford sur Avon.</a:t>
              </a:r>
              <a:endParaRPr lang="fr-FR" sz="2000" dirty="0">
                <a:effectLst/>
                <a:latin typeface="Times New Roman" panose="02020603050405020304" pitchFamily="18" charset="0"/>
                <a:ea typeface="Times New Roman" panose="02020603050405020304" pitchFamily="18" charset="0"/>
              </a:endParaRPr>
            </a:p>
          </p:txBody>
        </p:sp>
        <p:sp>
          <p:nvSpPr>
            <p:cNvPr id="5" name="ZoneTexte 4">
              <a:extLst>
                <a:ext uri="{FF2B5EF4-FFF2-40B4-BE49-F238E27FC236}">
                  <a16:creationId xmlns:a16="http://schemas.microsoft.com/office/drawing/2014/main" xmlns="" id="{F212C36F-B9B2-0D52-AC21-62B4E2E68B74}"/>
                </a:ext>
              </a:extLst>
            </p:cNvPr>
            <p:cNvSpPr txBox="1"/>
            <p:nvPr/>
          </p:nvSpPr>
          <p:spPr>
            <a:xfrm>
              <a:off x="626531" y="1820670"/>
              <a:ext cx="11125200" cy="1231106"/>
            </a:xfrm>
            <a:prstGeom prst="rect">
              <a:avLst/>
            </a:prstGeom>
            <a:solidFill>
              <a:srgbClr val="66FF33"/>
            </a:solidFill>
          </p:spPr>
          <p:txBody>
            <a:bodyPr wrap="square">
              <a:spAutoFit/>
            </a:bodyPr>
            <a:lstStyle/>
            <a:p>
              <a:pPr algn="just"/>
              <a:r>
                <a:rPr lang="fr-FR" sz="2000" b="1" u="sng" dirty="0">
                  <a:solidFill>
                    <a:srgbClr val="002D7D"/>
                  </a:solidFill>
                  <a:effectLst/>
                  <a:latin typeface="Times New Roman" panose="02020603050405020304" pitchFamily="18" charset="0"/>
                  <a:ea typeface="Times New Roman" panose="02020603050405020304" pitchFamily="18" charset="0"/>
                </a:rPr>
                <a:t>Le point d’exclamation</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1800" b="1" dirty="0">
                  <a:solidFill>
                    <a:srgbClr val="002D7D"/>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Le point d'exclamation permet d’exprimer la surprise, l'exaspération, l'admiration, un ordre … Il s'emploie également </a:t>
              </a:r>
              <a:r>
                <a:rPr lang="fr-FR" sz="1800" b="1" dirty="0">
                  <a:solidFill>
                    <a:srgbClr val="293557"/>
                  </a:solidFill>
                  <a:effectLst/>
                  <a:latin typeface="Times New Roman" panose="02020603050405020304" pitchFamily="18" charset="0"/>
                  <a:ea typeface="Times New Roman" panose="02020603050405020304" pitchFamily="18" charset="0"/>
                </a:rPr>
                <a:t>après l'interjection ou le mot qui marque l’exclamation.</a:t>
              </a:r>
              <a:r>
                <a:rPr lang="fr-FR" sz="1800" dirty="0">
                  <a:solidFill>
                    <a:srgbClr val="293557"/>
                  </a:solidFill>
                  <a:effectLst/>
                  <a:latin typeface="Times New Roman" panose="02020603050405020304" pitchFamily="18" charset="0"/>
                  <a:ea typeface="Times New Roman" panose="02020603050405020304" pitchFamily="18" charset="0"/>
                </a:rPr>
                <a:t> On peut aussi le mettre à la </a:t>
              </a:r>
              <a:r>
                <a:rPr lang="fr-FR" sz="1800" b="1" dirty="0">
                  <a:solidFill>
                    <a:srgbClr val="293557"/>
                  </a:solidFill>
                  <a:effectLst/>
                  <a:latin typeface="Times New Roman" panose="02020603050405020304" pitchFamily="18" charset="0"/>
                  <a:ea typeface="Times New Roman" panose="02020603050405020304" pitchFamily="18" charset="0"/>
                </a:rPr>
                <a:t>fin d’une phrase</a:t>
              </a:r>
              <a:r>
                <a:rPr lang="fr-FR" sz="1800" dirty="0">
                  <a:solidFill>
                    <a:srgbClr val="293557"/>
                  </a:solidFill>
                  <a:effectLst/>
                  <a:latin typeface="Times New Roman" panose="02020603050405020304" pitchFamily="18" charset="0"/>
                  <a:ea typeface="Times New Roman" panose="02020603050405020304" pitchFamily="18" charset="0"/>
                </a:rPr>
                <a:t> pour signifier son intonation exclamative (</a:t>
              </a:r>
              <a:r>
                <a:rPr lang="fr-FR" sz="1800" b="1" i="1" dirty="0">
                  <a:solidFill>
                    <a:srgbClr val="293557"/>
                  </a:solidFill>
                  <a:effectLst/>
                  <a:latin typeface="Times New Roman" panose="02020603050405020304" pitchFamily="18" charset="0"/>
                  <a:ea typeface="Times New Roman" panose="02020603050405020304" pitchFamily="18" charset="0"/>
                </a:rPr>
                <a:t>Exemple 1</a:t>
              </a:r>
              <a:r>
                <a:rPr lang="fr-FR" sz="1800" dirty="0">
                  <a:solidFill>
                    <a:srgbClr val="293557"/>
                  </a:solidFill>
                  <a:effectLst/>
                  <a:latin typeface="Times New Roman" panose="02020603050405020304" pitchFamily="18" charset="0"/>
                  <a:ea typeface="Times New Roman" panose="02020603050405020304" pitchFamily="18" charset="0"/>
                </a:rPr>
                <a:t> : Hélas ! vous ne le reverrez pas avant longtemps. / </a:t>
              </a:r>
              <a:r>
                <a:rPr lang="fr-FR" sz="1800" b="1" i="1" dirty="0">
                  <a:solidFill>
                    <a:srgbClr val="293557"/>
                  </a:solidFill>
                  <a:effectLst/>
                  <a:latin typeface="Times New Roman" panose="02020603050405020304" pitchFamily="18" charset="0"/>
                  <a:ea typeface="Times New Roman" panose="02020603050405020304" pitchFamily="18" charset="0"/>
                </a:rPr>
                <a:t>Exemple 2</a:t>
              </a:r>
              <a:r>
                <a:rPr lang="fr-FR" sz="1800" dirty="0">
                  <a:solidFill>
                    <a:srgbClr val="293557"/>
                  </a:solidFill>
                  <a:effectLst/>
                  <a:latin typeface="Times New Roman" panose="02020603050405020304" pitchFamily="18" charset="0"/>
                  <a:ea typeface="Times New Roman" panose="02020603050405020304" pitchFamily="18" charset="0"/>
                </a:rPr>
                <a:t> :  - </a:t>
              </a:r>
              <a:r>
                <a:rPr lang="fr-FR" sz="1800" i="1" dirty="0">
                  <a:solidFill>
                    <a:srgbClr val="293557"/>
                  </a:solidFill>
                  <a:effectLst/>
                  <a:latin typeface="Times New Roman" panose="02020603050405020304" pitchFamily="18" charset="0"/>
                  <a:ea typeface="Times New Roman" panose="02020603050405020304" pitchFamily="18" charset="0"/>
                </a:rPr>
                <a:t>Il aurait pu venir avant !</a:t>
              </a:r>
              <a:r>
                <a:rPr lang="fr-FR" sz="1800" dirty="0">
                  <a:solidFill>
                    <a:srgbClr val="293557"/>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p:txBody>
        </p:sp>
        <p:sp>
          <p:nvSpPr>
            <p:cNvPr id="7" name="ZoneTexte 6">
              <a:extLst>
                <a:ext uri="{FF2B5EF4-FFF2-40B4-BE49-F238E27FC236}">
                  <a16:creationId xmlns:a16="http://schemas.microsoft.com/office/drawing/2014/main" xmlns="" id="{57F2D660-A811-BC97-103B-A75C74F14B25}"/>
                </a:ext>
              </a:extLst>
            </p:cNvPr>
            <p:cNvSpPr txBox="1"/>
            <p:nvPr/>
          </p:nvSpPr>
          <p:spPr>
            <a:xfrm>
              <a:off x="626533" y="3051776"/>
              <a:ext cx="11125200" cy="677108"/>
            </a:xfrm>
            <a:prstGeom prst="rect">
              <a:avLst/>
            </a:prstGeom>
            <a:solidFill>
              <a:schemeClr val="accent5">
                <a:lumMod val="40000"/>
                <a:lumOff val="60000"/>
              </a:schemeClr>
            </a:solidFill>
          </p:spPr>
          <p:txBody>
            <a:bodyPr wrap="square">
              <a:spAutoFit/>
            </a:bodyPr>
            <a:lstStyle/>
            <a:p>
              <a:pPr algn="just"/>
              <a:r>
                <a:rPr lang="fr-FR" sz="2000" b="1" u="sng" dirty="0">
                  <a:solidFill>
                    <a:srgbClr val="002D7D"/>
                  </a:solidFill>
                  <a:effectLst/>
                  <a:latin typeface="Times New Roman" panose="02020603050405020304" pitchFamily="18" charset="0"/>
                  <a:ea typeface="Times New Roman" panose="02020603050405020304" pitchFamily="18" charset="0"/>
                </a:rPr>
                <a:t>Les guillemets</a:t>
              </a:r>
              <a:r>
                <a:rPr lang="fr-FR" sz="2000" b="1" dirty="0">
                  <a:solidFill>
                    <a:srgbClr val="002D7D"/>
                  </a:solidFill>
                  <a:effectLst/>
                  <a:latin typeface="Times New Roman" panose="02020603050405020304" pitchFamily="18" charset="0"/>
                  <a:ea typeface="Times New Roman" panose="02020603050405020304" pitchFamily="18" charset="0"/>
                </a:rPr>
                <a:t> : </a:t>
              </a:r>
              <a:r>
                <a:rPr lang="fr-FR" sz="1800" dirty="0">
                  <a:solidFill>
                    <a:srgbClr val="293557"/>
                  </a:solidFill>
                  <a:effectLst/>
                  <a:latin typeface="Times New Roman" panose="02020603050405020304" pitchFamily="18" charset="0"/>
                  <a:ea typeface="Times New Roman" panose="02020603050405020304" pitchFamily="18" charset="0"/>
                </a:rPr>
                <a:t>permettent </a:t>
              </a:r>
              <a:r>
                <a:rPr lang="fr-FR" sz="1800" b="1" dirty="0">
                  <a:solidFill>
                    <a:srgbClr val="293557"/>
                  </a:solidFill>
                  <a:effectLst/>
                  <a:latin typeface="Times New Roman" panose="02020603050405020304" pitchFamily="18" charset="0"/>
                  <a:ea typeface="Times New Roman" panose="02020603050405020304" pitchFamily="18" charset="0"/>
                </a:rPr>
                <a:t>d'encadrer les paroles</a:t>
              </a:r>
              <a:r>
                <a:rPr lang="fr-FR" sz="1800" dirty="0">
                  <a:solidFill>
                    <a:srgbClr val="293557"/>
                  </a:solidFill>
                  <a:effectLst/>
                  <a:latin typeface="Times New Roman" panose="02020603050405020304" pitchFamily="18" charset="0"/>
                  <a:ea typeface="Times New Roman" panose="02020603050405020304" pitchFamily="18" charset="0"/>
                </a:rPr>
                <a:t> ou écrits de quelqu'un. Ils sont également utilisés pour un mot, une expression, utilisés </a:t>
              </a:r>
              <a:r>
                <a:rPr lang="fr-FR" sz="1800" b="1" dirty="0">
                  <a:solidFill>
                    <a:srgbClr val="293557"/>
                  </a:solidFill>
                  <a:effectLst/>
                  <a:latin typeface="Times New Roman" panose="02020603050405020304" pitchFamily="18" charset="0"/>
                  <a:ea typeface="Times New Roman" panose="02020603050405020304" pitchFamily="18" charset="0"/>
                </a:rPr>
                <a:t>dans un contexte inhabituel, que l'on désire souligner ou nuancer</a:t>
              </a:r>
              <a:r>
                <a:rPr lang="fr-FR" sz="1800" dirty="0">
                  <a:solidFill>
                    <a:srgbClr val="293557"/>
                  </a:solidFill>
                  <a:effectLst/>
                  <a:latin typeface="Times New Roman" panose="02020603050405020304" pitchFamily="18" charset="0"/>
                  <a:ea typeface="Times New Roman" panose="02020603050405020304" pitchFamily="18" charset="0"/>
                </a:rPr>
                <a:t>. </a:t>
              </a:r>
              <a:endParaRPr lang="fr-FR" sz="2000" dirty="0">
                <a:effectLst/>
                <a:latin typeface="Times New Roman" panose="02020603050405020304" pitchFamily="18" charset="0"/>
                <a:ea typeface="Times New Roman" panose="02020603050405020304" pitchFamily="18" charset="0"/>
              </a:endParaRPr>
            </a:p>
          </p:txBody>
        </p:sp>
        <p:sp>
          <p:nvSpPr>
            <p:cNvPr id="8" name="ZoneTexte 7">
              <a:extLst>
                <a:ext uri="{FF2B5EF4-FFF2-40B4-BE49-F238E27FC236}">
                  <a16:creationId xmlns:a16="http://schemas.microsoft.com/office/drawing/2014/main" xmlns="" id="{89336253-CA8D-658D-0CD6-0B3B8E2834B0}"/>
                </a:ext>
              </a:extLst>
            </p:cNvPr>
            <p:cNvSpPr txBox="1"/>
            <p:nvPr/>
          </p:nvSpPr>
          <p:spPr>
            <a:xfrm>
              <a:off x="626531" y="3728884"/>
              <a:ext cx="11125199" cy="1910779"/>
            </a:xfrm>
            <a:prstGeom prst="rect">
              <a:avLst/>
            </a:prstGeom>
            <a:solidFill>
              <a:srgbClr val="FF99CC"/>
            </a:solidFill>
          </p:spPr>
          <p:txBody>
            <a:bodyPr wrap="square">
              <a:spAutoFit/>
            </a:bodyPr>
            <a:lstStyle/>
            <a:p>
              <a:r>
                <a:rPr lang="fr-FR" sz="2000" b="1" dirty="0">
                  <a:solidFill>
                    <a:srgbClr val="002D7D"/>
                  </a:solidFill>
                  <a:effectLst/>
                  <a:latin typeface="Times New Roman" panose="02020603050405020304" pitchFamily="18" charset="0"/>
                  <a:ea typeface="Times New Roman" panose="02020603050405020304" pitchFamily="18" charset="0"/>
                </a:rPr>
                <a:t>Les parenthèses :</a:t>
              </a:r>
              <a:r>
                <a:rPr lang="fr-FR" sz="2000"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permettent d’</a:t>
              </a:r>
              <a:r>
                <a:rPr lang="fr-FR" sz="1800" b="1" dirty="0">
                  <a:solidFill>
                    <a:srgbClr val="293557"/>
                  </a:solidFill>
                  <a:effectLst/>
                  <a:latin typeface="Times New Roman" panose="02020603050405020304" pitchFamily="18" charset="0"/>
                  <a:ea typeface="Times New Roman" panose="02020603050405020304" pitchFamily="18" charset="0"/>
                </a:rPr>
                <a:t>isoler un mot ou un groupe de mots</a:t>
              </a:r>
              <a:r>
                <a:rPr lang="fr-FR" sz="1800" dirty="0">
                  <a:solidFill>
                    <a:srgbClr val="293557"/>
                  </a:solidFill>
                  <a:effectLst/>
                  <a:latin typeface="Times New Roman" panose="02020603050405020304" pitchFamily="18" charset="0"/>
                  <a:ea typeface="Times New Roman" panose="02020603050405020304" pitchFamily="18" charset="0"/>
                </a:rPr>
                <a:t> à l'intérieur d'une phrase, pour ajouter un commentaire, une précision etc.</a:t>
              </a:r>
              <a:r>
                <a:rPr lang="fr-FR" sz="2000" dirty="0">
                  <a:solidFill>
                    <a:srgbClr val="293557"/>
                  </a:solidFill>
                  <a:effectLst/>
                  <a:latin typeface="Times New Roman" panose="02020603050405020304" pitchFamily="18" charset="0"/>
                  <a:ea typeface="Times New Roman" panose="02020603050405020304" pitchFamily="18" charset="0"/>
                </a:rPr>
                <a:t> </a:t>
              </a:r>
              <a:endParaRPr lang="fr-FR" sz="2000" dirty="0">
                <a:effectLst/>
                <a:latin typeface="Times New Roman" panose="02020603050405020304" pitchFamily="18" charset="0"/>
                <a:ea typeface="Times New Roman" panose="02020603050405020304" pitchFamily="18" charset="0"/>
              </a:endParaRPr>
            </a:p>
            <a:p>
              <a:r>
                <a:rPr lang="fr-FR" sz="1800" b="1" i="1" u="sng" dirty="0">
                  <a:solidFill>
                    <a:srgbClr val="293557"/>
                  </a:solidFill>
                  <a:effectLst/>
                  <a:latin typeface="Times New Roman" panose="02020603050405020304" pitchFamily="18" charset="0"/>
                  <a:ea typeface="Times New Roman" panose="02020603050405020304" pitchFamily="18" charset="0"/>
                </a:rPr>
                <a:t>Exemple</a:t>
              </a:r>
              <a:r>
                <a:rPr lang="fr-FR" sz="1800" b="1"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 Cette mesure est révisée (sur décision du Conseil).</a:t>
              </a:r>
              <a:r>
                <a:rPr lang="fr-FR" sz="2000"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Elles permettent également de :</a:t>
              </a:r>
              <a:endParaRPr lang="fr-FR" sz="2000" dirty="0">
                <a:effectLst/>
                <a:latin typeface="Times New Roman" panose="02020603050405020304" pitchFamily="18" charset="0"/>
                <a:ea typeface="Times New Roman" panose="02020603050405020304" pitchFamily="18" charset="0"/>
              </a:endParaRPr>
            </a:p>
            <a:p>
              <a:pPr marL="342900" lvl="0" indent="-342900">
                <a:spcAft>
                  <a:spcPts val="500"/>
                </a:spcAft>
                <a:buFont typeface="Wingdings" panose="05000000000000000000" pitchFamily="2" charset="2"/>
                <a:buChar char=""/>
              </a:pPr>
              <a:r>
                <a:rPr lang="fr-FR" sz="1800" b="1" dirty="0">
                  <a:solidFill>
                    <a:srgbClr val="293557"/>
                  </a:solidFill>
                  <a:effectLst/>
                  <a:latin typeface="Times New Roman" panose="02020603050405020304" pitchFamily="18" charset="0"/>
                  <a:ea typeface="Times New Roman" panose="02020603050405020304" pitchFamily="18" charset="0"/>
                </a:rPr>
                <a:t>Signaler des variantes de genre et de nombre</a:t>
              </a:r>
              <a:r>
                <a:rPr lang="fr-FR" sz="1800" dirty="0">
                  <a:solidFill>
                    <a:srgbClr val="293557"/>
                  </a:solidFill>
                  <a:effectLst/>
                  <a:latin typeface="Times New Roman" panose="02020603050405020304" pitchFamily="18" charset="0"/>
                  <a:ea typeface="Times New Roman" panose="02020603050405020304" pitchFamily="18" charset="0"/>
                </a:rPr>
                <a:t>. </a:t>
              </a:r>
              <a:r>
                <a:rPr lang="fr-FR" sz="1800" i="1" u="sng" dirty="0">
                  <a:solidFill>
                    <a:srgbClr val="293557"/>
                  </a:solidFill>
                  <a:effectLst/>
                  <a:latin typeface="Times New Roman" panose="02020603050405020304" pitchFamily="18" charset="0"/>
                  <a:ea typeface="Times New Roman" panose="02020603050405020304" pitchFamily="18" charset="0"/>
                </a:rPr>
                <a:t>Exemple</a:t>
              </a:r>
              <a:r>
                <a:rPr lang="fr-FR" sz="1800" dirty="0">
                  <a:solidFill>
                    <a:srgbClr val="293557"/>
                  </a:solidFill>
                  <a:effectLst/>
                  <a:latin typeface="Times New Roman" panose="02020603050405020304" pitchFamily="18" charset="0"/>
                  <a:ea typeface="Times New Roman" panose="02020603050405020304" pitchFamily="18" charset="0"/>
                </a:rPr>
                <a:t> : Passionné(e)s de littérature, cet ouvrage saura vous séduire.</a:t>
              </a:r>
              <a:endParaRPr lang="fr-FR" sz="20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fr-FR" sz="1800" b="1" dirty="0">
                  <a:solidFill>
                    <a:srgbClr val="293557"/>
                  </a:solidFill>
                  <a:effectLst/>
                  <a:latin typeface="Times New Roman" panose="02020603050405020304" pitchFamily="18" charset="0"/>
                  <a:ea typeface="Times New Roman" panose="02020603050405020304" pitchFamily="18" charset="0"/>
                </a:rPr>
                <a:t>Faire un appel de note lorsqu’ils encadrent un chiffre arabe </a:t>
              </a:r>
              <a:r>
                <a:rPr lang="fr-FR" sz="1800" dirty="0">
                  <a:solidFill>
                    <a:srgbClr val="000000"/>
                  </a:solidFill>
                  <a:effectLst/>
                  <a:latin typeface="Times New Roman" panose="02020603050405020304" pitchFamily="18" charset="0"/>
                  <a:ea typeface="Times New Roman" panose="02020603050405020304" pitchFamily="18" charset="0"/>
                </a:rPr>
                <a:t>:</a:t>
              </a:r>
              <a:r>
                <a:rPr lang="fr-FR" sz="1800" dirty="0">
                  <a:solidFill>
                    <a:srgbClr val="293557"/>
                  </a:solidFill>
                  <a:effectLst/>
                  <a:latin typeface="Times New Roman" panose="02020603050405020304" pitchFamily="18" charset="0"/>
                  <a:ea typeface="Times New Roman" panose="02020603050405020304" pitchFamily="18" charset="0"/>
                </a:rPr>
                <a:t> (1), (2), (3) …</a:t>
              </a:r>
              <a:endParaRPr lang="fr-FR" sz="20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xmlns="" val="334910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xmlns="" id="{F121AD30-57CD-19AA-2E54-4B951F08F73A}"/>
              </a:ext>
            </a:extLst>
          </p:cNvPr>
          <p:cNvSpPr txBox="1"/>
          <p:nvPr/>
        </p:nvSpPr>
        <p:spPr>
          <a:xfrm>
            <a:off x="6908800" y="6477856"/>
            <a:ext cx="5283200" cy="261610"/>
          </a:xfrm>
          <a:prstGeom prst="rect">
            <a:avLst/>
          </a:prstGeom>
          <a:noFill/>
        </p:spPr>
        <p:txBody>
          <a:bodyPr wrap="square">
            <a:spAutoFit/>
          </a:bodyPr>
          <a:lstStyle/>
          <a:p>
            <a:pPr algn="ctr"/>
            <a:r>
              <a:rPr lang="fr-FR" sz="1100" b="1" u="sng" dirty="0">
                <a:solidFill>
                  <a:srgbClr val="000000"/>
                </a:solidFill>
                <a:effectLst/>
                <a:latin typeface="Times New Roman" panose="02020603050405020304" pitchFamily="18" charset="0"/>
                <a:ea typeface="Times New Roman" panose="02020603050405020304" pitchFamily="18" charset="0"/>
                <a:hlinkClick r:id="rId2"/>
              </a:rPr>
              <a:t>https://www.lalanguefrancaise.com/articles/les-regles-de-la-ponctuation-en-francais</a:t>
            </a:r>
            <a:endParaRPr lang="fr-FR" dirty="0">
              <a:effectLst/>
              <a:latin typeface="Times New Roman" panose="02020603050405020304" pitchFamily="18" charset="0"/>
              <a:ea typeface="Times New Roman" panose="02020603050405020304" pitchFamily="18" charset="0"/>
            </a:endParaRPr>
          </a:p>
        </p:txBody>
      </p:sp>
      <p:grpSp>
        <p:nvGrpSpPr>
          <p:cNvPr id="13" name="Groupe 12">
            <a:extLst>
              <a:ext uri="{FF2B5EF4-FFF2-40B4-BE49-F238E27FC236}">
                <a16:creationId xmlns:a16="http://schemas.microsoft.com/office/drawing/2014/main" xmlns="" id="{8B4E8F9E-0F64-32A5-5228-993C9596CE55}"/>
              </a:ext>
            </a:extLst>
          </p:cNvPr>
          <p:cNvGrpSpPr/>
          <p:nvPr/>
        </p:nvGrpSpPr>
        <p:grpSpPr>
          <a:xfrm>
            <a:off x="829733" y="999067"/>
            <a:ext cx="10794999" cy="4301557"/>
            <a:chOff x="888997" y="1078956"/>
            <a:chExt cx="10735735" cy="4221668"/>
          </a:xfrm>
        </p:grpSpPr>
        <p:grpSp>
          <p:nvGrpSpPr>
            <p:cNvPr id="11" name="Groupe 10">
              <a:extLst>
                <a:ext uri="{FF2B5EF4-FFF2-40B4-BE49-F238E27FC236}">
                  <a16:creationId xmlns:a16="http://schemas.microsoft.com/office/drawing/2014/main" xmlns="" id="{B833DCD9-BCD5-2B7D-658C-2101B105A30F}"/>
                </a:ext>
              </a:extLst>
            </p:cNvPr>
            <p:cNvGrpSpPr/>
            <p:nvPr/>
          </p:nvGrpSpPr>
          <p:grpSpPr>
            <a:xfrm>
              <a:off x="888997" y="1078956"/>
              <a:ext cx="10735735" cy="3821558"/>
              <a:chOff x="888997" y="1078956"/>
              <a:chExt cx="10735735" cy="3821558"/>
            </a:xfrm>
          </p:grpSpPr>
          <p:sp>
            <p:nvSpPr>
              <p:cNvPr id="5" name="ZoneTexte 4">
                <a:extLst>
                  <a:ext uri="{FF2B5EF4-FFF2-40B4-BE49-F238E27FC236}">
                    <a16:creationId xmlns:a16="http://schemas.microsoft.com/office/drawing/2014/main" xmlns="" id="{EEDD0B6D-A6CE-09EB-43CC-73DF07AF046F}"/>
                  </a:ext>
                </a:extLst>
              </p:cNvPr>
              <p:cNvSpPr txBox="1"/>
              <p:nvPr/>
            </p:nvSpPr>
            <p:spPr>
              <a:xfrm>
                <a:off x="888999" y="1078956"/>
                <a:ext cx="10735733" cy="1295226"/>
              </a:xfrm>
              <a:prstGeom prst="rect">
                <a:avLst/>
              </a:prstGeom>
              <a:solidFill>
                <a:srgbClr val="FFFF00"/>
              </a:solidFill>
            </p:spPr>
            <p:txBody>
              <a:bodyPr wrap="square">
                <a:spAutoFit/>
              </a:bodyPr>
              <a:lstStyle/>
              <a:p>
                <a:pPr algn="just"/>
                <a:r>
                  <a:rPr lang="fr-FR" sz="2000" b="1" u="sng" dirty="0">
                    <a:solidFill>
                      <a:srgbClr val="002D7D"/>
                    </a:solidFill>
                    <a:effectLst/>
                    <a:latin typeface="Times New Roman" panose="02020603050405020304" pitchFamily="18" charset="0"/>
                    <a:ea typeface="Times New Roman" panose="02020603050405020304" pitchFamily="18" charset="0"/>
                  </a:rPr>
                  <a:t>Les tirets :</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permettent de clarifier des éléments listés ou de segmenter une phrase. On les utilise :</a:t>
                </a:r>
                <a:endParaRPr lang="fr-FR" sz="2000" dirty="0">
                  <a:effectLst/>
                  <a:latin typeface="Times New Roman" panose="02020603050405020304" pitchFamily="18" charset="0"/>
                  <a:ea typeface="Times New Roman" panose="02020603050405020304" pitchFamily="18" charset="0"/>
                </a:endParaRPr>
              </a:p>
              <a:p>
                <a:pPr marL="342900" lvl="0" indent="-342900" algn="just">
                  <a:spcAft>
                    <a:spcPts val="500"/>
                  </a:spcAft>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Dans un dialogue, pour </a:t>
                </a:r>
                <a:r>
                  <a:rPr lang="fr-FR" sz="1800" b="1" dirty="0">
                    <a:solidFill>
                      <a:srgbClr val="293557"/>
                    </a:solidFill>
                    <a:effectLst/>
                    <a:latin typeface="Times New Roman" panose="02020603050405020304" pitchFamily="18" charset="0"/>
                    <a:ea typeface="Times New Roman" panose="02020603050405020304" pitchFamily="18" charset="0"/>
                  </a:rPr>
                  <a:t>indiquer le changement d'interlocuteur</a:t>
                </a:r>
                <a:r>
                  <a:rPr lang="fr-FR" sz="1800" dirty="0">
                    <a:solidFill>
                      <a:srgbClr val="293557"/>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Pour</a:t>
                </a:r>
                <a:r>
                  <a:rPr lang="fr-FR" sz="1800" b="1" dirty="0">
                    <a:solidFill>
                      <a:srgbClr val="293557"/>
                    </a:solidFill>
                    <a:effectLst/>
                    <a:latin typeface="Times New Roman" panose="02020603050405020304" pitchFamily="18" charset="0"/>
                    <a:ea typeface="Times New Roman" panose="02020603050405020304" pitchFamily="18" charset="0"/>
                  </a:rPr>
                  <a:t> encadrer une phrase ou un segment de phrase</a:t>
                </a:r>
                <a:r>
                  <a:rPr lang="fr-FR" sz="1800" dirty="0">
                    <a:solidFill>
                      <a:srgbClr val="293557"/>
                    </a:solidFill>
                    <a:effectLst/>
                    <a:latin typeface="Times New Roman" panose="02020603050405020304" pitchFamily="18" charset="0"/>
                    <a:ea typeface="Times New Roman" panose="02020603050405020304" pitchFamily="18" charset="0"/>
                  </a:rPr>
                  <a:t> (même rôle que les parenthèses)</a:t>
                </a:r>
                <a:endParaRPr lang="fr-FR" sz="20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Pour </a:t>
                </a:r>
                <a:r>
                  <a:rPr lang="fr-FR" sz="1800" b="1" dirty="0">
                    <a:solidFill>
                      <a:srgbClr val="293557"/>
                    </a:solidFill>
                    <a:effectLst/>
                    <a:latin typeface="Times New Roman" panose="02020603050405020304" pitchFamily="18" charset="0"/>
                    <a:ea typeface="Times New Roman" panose="02020603050405020304" pitchFamily="18" charset="0"/>
                  </a:rPr>
                  <a:t>énumérer des termes dans une liste</a:t>
                </a:r>
                <a:endParaRPr lang="fr-FR" sz="2000" dirty="0">
                  <a:effectLst/>
                  <a:latin typeface="Times New Roman" panose="02020603050405020304" pitchFamily="18" charset="0"/>
                  <a:ea typeface="Times New Roman" panose="02020603050405020304" pitchFamily="18" charset="0"/>
                </a:endParaRPr>
              </a:p>
            </p:txBody>
          </p:sp>
          <p:sp>
            <p:nvSpPr>
              <p:cNvPr id="7" name="ZoneTexte 6">
                <a:extLst>
                  <a:ext uri="{FF2B5EF4-FFF2-40B4-BE49-F238E27FC236}">
                    <a16:creationId xmlns:a16="http://schemas.microsoft.com/office/drawing/2014/main" xmlns="" id="{906ED971-1B0F-607F-B7D5-B361A7044D46}"/>
                  </a:ext>
                </a:extLst>
              </p:cNvPr>
              <p:cNvSpPr txBox="1"/>
              <p:nvPr/>
            </p:nvSpPr>
            <p:spPr>
              <a:xfrm>
                <a:off x="888997" y="2374182"/>
                <a:ext cx="10735734" cy="1508105"/>
              </a:xfrm>
              <a:prstGeom prst="rect">
                <a:avLst/>
              </a:prstGeom>
              <a:solidFill>
                <a:schemeClr val="bg1">
                  <a:lumMod val="95000"/>
                </a:schemeClr>
              </a:solidFill>
            </p:spPr>
            <p:txBody>
              <a:bodyPr wrap="square">
                <a:spAutoFit/>
              </a:bodyPr>
              <a:lstStyle/>
              <a:p>
                <a:pPr algn="just"/>
                <a:r>
                  <a:rPr lang="fr-FR" sz="2000" b="1" u="sng" dirty="0">
                    <a:solidFill>
                      <a:srgbClr val="002D7D"/>
                    </a:solidFill>
                    <a:effectLst/>
                    <a:latin typeface="Times New Roman" panose="02020603050405020304" pitchFamily="18" charset="0"/>
                    <a:ea typeface="Times New Roman" panose="02020603050405020304" pitchFamily="18" charset="0"/>
                  </a:rPr>
                  <a:t>Les crochets [ ] :</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1800" dirty="0">
                    <a:solidFill>
                      <a:srgbClr val="000000"/>
                    </a:solidFill>
                    <a:effectLst/>
                    <a:latin typeface="Times New Roman" panose="02020603050405020304" pitchFamily="18" charset="0"/>
                    <a:ea typeface="Times New Roman" panose="02020603050405020304" pitchFamily="18" charset="0"/>
                  </a:rPr>
                  <a:t>sont utilisés pour</a:t>
                </a:r>
                <a:r>
                  <a:rPr lang="fr-FR" sz="1800" b="1" dirty="0">
                    <a:solidFill>
                      <a:srgbClr val="000000"/>
                    </a:solidFill>
                    <a:effectLst/>
                    <a:latin typeface="Times New Roman" panose="02020603050405020304" pitchFamily="18" charset="0"/>
                    <a:ea typeface="Times New Roman" panose="02020603050405020304" pitchFamily="18" charset="0"/>
                  </a:rPr>
                  <a:t> : </a:t>
                </a:r>
                <a:endParaRPr lang="fr-FR" sz="20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Ouvrir à l'intérieur d'une parenthèse </a:t>
                </a:r>
                <a:r>
                  <a:rPr lang="fr-FR" sz="1800" b="1" dirty="0">
                    <a:solidFill>
                      <a:srgbClr val="293557"/>
                    </a:solidFill>
                    <a:effectLst/>
                    <a:latin typeface="Times New Roman" panose="02020603050405020304" pitchFamily="18" charset="0"/>
                    <a:ea typeface="Times New Roman" panose="02020603050405020304" pitchFamily="18" charset="0"/>
                  </a:rPr>
                  <a:t>une autre parenthèse</a:t>
                </a:r>
                <a:endParaRPr lang="fr-FR" sz="2000" dirty="0">
                  <a:effectLst/>
                  <a:latin typeface="Times New Roman" panose="02020603050405020304" pitchFamily="18" charset="0"/>
                  <a:ea typeface="Times New Roman" panose="02020603050405020304" pitchFamily="18" charset="0"/>
                </a:endParaRPr>
              </a:p>
              <a:p>
                <a:pPr algn="just"/>
                <a:r>
                  <a:rPr lang="fr-FR" sz="1800" dirty="0">
                    <a:solidFill>
                      <a:srgbClr val="293557"/>
                    </a:solidFill>
                    <a:effectLst/>
                    <a:latin typeface="Times New Roman" panose="02020603050405020304" pitchFamily="18" charset="0"/>
                    <a:ea typeface="Times New Roman" panose="02020603050405020304" pitchFamily="18" charset="0"/>
                  </a:rPr>
                  <a:t>               </a:t>
                </a:r>
                <a:r>
                  <a:rPr lang="fr-FR" sz="1800" i="1" u="sng" dirty="0">
                    <a:solidFill>
                      <a:srgbClr val="293557"/>
                    </a:solidFill>
                    <a:effectLst/>
                    <a:latin typeface="Times New Roman" panose="02020603050405020304" pitchFamily="18" charset="0"/>
                    <a:ea typeface="Times New Roman" panose="02020603050405020304" pitchFamily="18" charset="0"/>
                  </a:rPr>
                  <a:t>Exemple</a:t>
                </a:r>
                <a:r>
                  <a:rPr lang="fr-FR" sz="1800" dirty="0">
                    <a:solidFill>
                      <a:srgbClr val="293557"/>
                    </a:solidFill>
                    <a:effectLst/>
                    <a:latin typeface="Times New Roman" panose="02020603050405020304" pitchFamily="18" charset="0"/>
                    <a:ea typeface="Times New Roman" panose="02020603050405020304" pitchFamily="18" charset="0"/>
                  </a:rPr>
                  <a:t> : (Albert Camus [1913 – 1960] a obtenu le prix Nobel de littérature en 1957.)</a:t>
                </a:r>
                <a:endParaRPr lang="fr-FR" sz="20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fr-FR" sz="1800" b="1" dirty="0">
                    <a:solidFill>
                      <a:srgbClr val="293557"/>
                    </a:solidFill>
                    <a:effectLst/>
                    <a:latin typeface="Times New Roman" panose="02020603050405020304" pitchFamily="18" charset="0"/>
                    <a:ea typeface="Times New Roman" panose="02020603050405020304" pitchFamily="18" charset="0"/>
                  </a:rPr>
                  <a:t>Indiquer une coupure</a:t>
                </a:r>
                <a:r>
                  <a:rPr lang="fr-FR" sz="1800" dirty="0">
                    <a:solidFill>
                      <a:srgbClr val="293557"/>
                    </a:solidFill>
                    <a:effectLst/>
                    <a:latin typeface="Times New Roman" panose="02020603050405020304" pitchFamily="18" charset="0"/>
                    <a:ea typeface="Times New Roman" panose="02020603050405020304" pitchFamily="18" charset="0"/>
                  </a:rPr>
                  <a:t> </a:t>
                </a:r>
                <a:r>
                  <a:rPr lang="fr-FR" sz="1800" b="1" dirty="0">
                    <a:solidFill>
                      <a:srgbClr val="293557"/>
                    </a:solidFill>
                    <a:effectLst/>
                    <a:latin typeface="Times New Roman" panose="02020603050405020304" pitchFamily="18" charset="0"/>
                    <a:ea typeface="Times New Roman" panose="02020603050405020304" pitchFamily="18" charset="0"/>
                  </a:rPr>
                  <a:t>ou une modification</a:t>
                </a:r>
                <a:r>
                  <a:rPr lang="fr-FR" sz="1800" dirty="0">
                    <a:solidFill>
                      <a:srgbClr val="293557"/>
                    </a:solidFill>
                    <a:effectLst/>
                    <a:latin typeface="Times New Roman" panose="02020603050405020304" pitchFamily="18" charset="0"/>
                    <a:ea typeface="Times New Roman" panose="02020603050405020304" pitchFamily="18" charset="0"/>
                  </a:rPr>
                  <a:t> dans un texte cité lors d’une citation</a:t>
                </a:r>
                <a:endParaRPr lang="fr-FR" sz="2000" dirty="0">
                  <a:effectLst/>
                  <a:latin typeface="Times New Roman" panose="02020603050405020304" pitchFamily="18" charset="0"/>
                  <a:ea typeface="Times New Roman" panose="02020603050405020304" pitchFamily="18" charset="0"/>
                </a:endParaRPr>
              </a:p>
              <a:p>
                <a:pPr marL="457200" algn="just"/>
                <a:r>
                  <a:rPr lang="fr-FR" sz="1800" i="1" u="sng" dirty="0">
                    <a:solidFill>
                      <a:srgbClr val="293557"/>
                    </a:solidFill>
                    <a:effectLst/>
                    <a:latin typeface="Times New Roman" panose="02020603050405020304" pitchFamily="18" charset="0"/>
                    <a:ea typeface="Times New Roman" panose="02020603050405020304" pitchFamily="18" charset="0"/>
                  </a:rPr>
                  <a:t>Exemple</a:t>
                </a:r>
                <a:r>
                  <a:rPr lang="fr-FR" sz="1800" dirty="0">
                    <a:solidFill>
                      <a:srgbClr val="293557"/>
                    </a:solidFill>
                    <a:effectLst/>
                    <a:latin typeface="Times New Roman" panose="02020603050405020304" pitchFamily="18" charset="0"/>
                    <a:ea typeface="Times New Roman" panose="02020603050405020304" pitchFamily="18" charset="0"/>
                  </a:rPr>
                  <a:t> : « Les enfants, […] mangeaient gaiement ».</a:t>
                </a:r>
                <a:endParaRPr lang="fr-FR" sz="2000" dirty="0">
                  <a:effectLst/>
                  <a:latin typeface="Times New Roman" panose="02020603050405020304" pitchFamily="18" charset="0"/>
                  <a:ea typeface="Times New Roman" panose="02020603050405020304" pitchFamily="18" charset="0"/>
                </a:endParaRPr>
              </a:p>
            </p:txBody>
          </p:sp>
          <p:sp>
            <p:nvSpPr>
              <p:cNvPr id="10" name="ZoneTexte 9">
                <a:extLst>
                  <a:ext uri="{FF2B5EF4-FFF2-40B4-BE49-F238E27FC236}">
                    <a16:creationId xmlns:a16="http://schemas.microsoft.com/office/drawing/2014/main" xmlns="" id="{37F74B6A-94A5-D482-06ED-19BD49881F40}"/>
                  </a:ext>
                </a:extLst>
              </p:cNvPr>
              <p:cNvSpPr txBox="1"/>
              <p:nvPr/>
            </p:nvSpPr>
            <p:spPr>
              <a:xfrm>
                <a:off x="888998" y="3882287"/>
                <a:ext cx="10735733" cy="1018227"/>
              </a:xfrm>
              <a:prstGeom prst="rect">
                <a:avLst/>
              </a:prstGeom>
              <a:solidFill>
                <a:schemeClr val="accent1">
                  <a:lumMod val="40000"/>
                  <a:lumOff val="60000"/>
                </a:schemeClr>
              </a:solid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La barre oblique /</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2000"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La barre oblique ou barre transversale est employée :</a:t>
                </a:r>
                <a:endParaRPr lang="fr-FR" sz="2000" dirty="0">
                  <a:effectLst/>
                  <a:latin typeface="Times New Roman" panose="02020603050405020304" pitchFamily="18" charset="0"/>
                  <a:ea typeface="Times New Roman" panose="02020603050405020304" pitchFamily="18" charset="0"/>
                </a:endParaRPr>
              </a:p>
              <a:p>
                <a:pPr marL="342900" lvl="0" indent="-342900">
                  <a:spcAft>
                    <a:spcPts val="500"/>
                  </a:spcAft>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Dans l</a:t>
                </a:r>
                <a:r>
                  <a:rPr lang="fr-FR" sz="1800" b="1" dirty="0">
                    <a:solidFill>
                      <a:srgbClr val="293557"/>
                    </a:solidFill>
                    <a:effectLst/>
                    <a:latin typeface="Times New Roman" panose="02020603050405020304" pitchFamily="18" charset="0"/>
                    <a:ea typeface="Times New Roman" panose="02020603050405020304" pitchFamily="18" charset="0"/>
                  </a:rPr>
                  <a:t>'écriture des unités de mesure</a:t>
                </a:r>
                <a:r>
                  <a:rPr lang="fr-FR" sz="1800" dirty="0">
                    <a:solidFill>
                      <a:srgbClr val="293557"/>
                    </a:solidFill>
                    <a:effectLst/>
                    <a:latin typeface="Times New Roman" panose="02020603050405020304" pitchFamily="18" charset="0"/>
                    <a:ea typeface="Times New Roman" panose="02020603050405020304" pitchFamily="18" charset="0"/>
                  </a:rPr>
                  <a:t> : 120 km/h (sous-entendu kilomètres par heure)</a:t>
                </a:r>
                <a:endParaRPr lang="fr-FR" sz="20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fr-FR" sz="1800" dirty="0">
                    <a:solidFill>
                      <a:srgbClr val="293557"/>
                    </a:solidFill>
                    <a:effectLst/>
                    <a:latin typeface="Times New Roman" panose="02020603050405020304" pitchFamily="18" charset="0"/>
                    <a:ea typeface="Times New Roman" panose="02020603050405020304" pitchFamily="18" charset="0"/>
                  </a:rPr>
                  <a:t>En </a:t>
                </a:r>
                <a:r>
                  <a:rPr lang="fr-FR" sz="1800" b="1" dirty="0">
                    <a:solidFill>
                      <a:srgbClr val="293557"/>
                    </a:solidFill>
                    <a:effectLst/>
                    <a:latin typeface="Times New Roman" panose="02020603050405020304" pitchFamily="18" charset="0"/>
                    <a:ea typeface="Times New Roman" panose="02020603050405020304" pitchFamily="18" charset="0"/>
                  </a:rPr>
                  <a:t>remplacement du trait d'union</a:t>
                </a:r>
                <a:r>
                  <a:rPr lang="fr-FR" sz="1800" dirty="0">
                    <a:solidFill>
                      <a:srgbClr val="293557"/>
                    </a:solidFill>
                    <a:effectLst/>
                    <a:latin typeface="Times New Roman" panose="02020603050405020304" pitchFamily="18" charset="0"/>
                    <a:ea typeface="Times New Roman" panose="02020603050405020304" pitchFamily="18" charset="0"/>
                  </a:rPr>
                  <a:t>.</a:t>
                </a:r>
                <a:endParaRPr lang="fr-FR" sz="2000" dirty="0">
                  <a:effectLst/>
                  <a:latin typeface="Times New Roman" panose="02020603050405020304" pitchFamily="18" charset="0"/>
                  <a:ea typeface="Times New Roman" panose="02020603050405020304" pitchFamily="18" charset="0"/>
                </a:endParaRPr>
              </a:p>
            </p:txBody>
          </p:sp>
        </p:grpSp>
        <p:sp>
          <p:nvSpPr>
            <p:cNvPr id="12" name="ZoneTexte 11">
              <a:extLst>
                <a:ext uri="{FF2B5EF4-FFF2-40B4-BE49-F238E27FC236}">
                  <a16:creationId xmlns:a16="http://schemas.microsoft.com/office/drawing/2014/main" xmlns="" id="{BC81DB86-2741-764F-EAEE-E8388694D569}"/>
                </a:ext>
              </a:extLst>
            </p:cNvPr>
            <p:cNvSpPr txBox="1"/>
            <p:nvPr/>
          </p:nvSpPr>
          <p:spPr>
            <a:xfrm>
              <a:off x="888997" y="4900514"/>
              <a:ext cx="10735733" cy="400110"/>
            </a:xfrm>
            <a:prstGeom prst="rect">
              <a:avLst/>
            </a:prstGeom>
            <a:solidFill>
              <a:schemeClr val="accent6">
                <a:lumMod val="20000"/>
                <a:lumOff val="80000"/>
              </a:schemeClr>
            </a:solidFill>
          </p:spPr>
          <p:txBody>
            <a:bodyPr wrap="square">
              <a:spAutoFit/>
            </a:bodyPr>
            <a:lstStyle/>
            <a:p>
              <a:r>
                <a:rPr lang="fr-FR" sz="2000" b="1" u="sng" dirty="0">
                  <a:solidFill>
                    <a:srgbClr val="002D7D"/>
                  </a:solidFill>
                  <a:effectLst/>
                  <a:latin typeface="Times New Roman" panose="02020603050405020304" pitchFamily="18" charset="0"/>
                  <a:ea typeface="Times New Roman" panose="02020603050405020304" pitchFamily="18" charset="0"/>
                </a:rPr>
                <a:t>L'astérisque *</a:t>
              </a:r>
              <a:r>
                <a:rPr lang="fr-FR" sz="2000" b="1" dirty="0">
                  <a:solidFill>
                    <a:srgbClr val="002D7D"/>
                  </a:solidFill>
                  <a:effectLst/>
                  <a:latin typeface="Times New Roman" panose="02020603050405020304" pitchFamily="18" charset="0"/>
                  <a:ea typeface="Times New Roman" panose="02020603050405020304" pitchFamily="18" charset="0"/>
                </a:rPr>
                <a:t> :</a:t>
              </a:r>
              <a:r>
                <a:rPr lang="fr-FR" sz="2000" b="1" dirty="0">
                  <a:solidFill>
                    <a:srgbClr val="293557"/>
                  </a:solidFill>
                  <a:effectLst/>
                  <a:latin typeface="Times New Roman" panose="02020603050405020304" pitchFamily="18" charset="0"/>
                  <a:ea typeface="Times New Roman" panose="02020603050405020304" pitchFamily="18" charset="0"/>
                </a:rPr>
                <a:t> </a:t>
              </a:r>
              <a:r>
                <a:rPr lang="fr-FR" sz="1800" dirty="0">
                  <a:solidFill>
                    <a:srgbClr val="293557"/>
                  </a:solidFill>
                  <a:effectLst/>
                  <a:latin typeface="Times New Roman" panose="02020603050405020304" pitchFamily="18" charset="0"/>
                  <a:ea typeface="Times New Roman" panose="02020603050405020304" pitchFamily="18" charset="0"/>
                </a:rPr>
                <a:t>s'emploie généralement comme </a:t>
              </a:r>
              <a:r>
                <a:rPr lang="fr-FR" sz="1800" b="1" dirty="0">
                  <a:solidFill>
                    <a:srgbClr val="293557"/>
                  </a:solidFill>
                  <a:effectLst/>
                  <a:latin typeface="Times New Roman" panose="02020603050405020304" pitchFamily="18" charset="0"/>
                  <a:ea typeface="Times New Roman" panose="02020603050405020304" pitchFamily="18" charset="0"/>
                </a:rPr>
                <a:t>appel de note</a:t>
              </a:r>
              <a:r>
                <a:rPr lang="fr-FR" sz="1800" dirty="0">
                  <a:solidFill>
                    <a:srgbClr val="293557"/>
                  </a:solidFill>
                  <a:effectLst/>
                  <a:latin typeface="Times New Roman" panose="02020603050405020304" pitchFamily="18" charset="0"/>
                  <a:ea typeface="Times New Roman" panose="02020603050405020304" pitchFamily="18" charset="0"/>
                </a:rPr>
                <a:t> (*)</a:t>
              </a:r>
              <a:endParaRPr lang="fr-FR" sz="20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xmlns="" val="333718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xmlns="" id="{3BBD18E1-18CA-CD51-BEF1-AFCFD0E3398B}"/>
              </a:ext>
            </a:extLst>
          </p:cNvPr>
          <p:cNvSpPr txBox="1"/>
          <p:nvPr/>
        </p:nvSpPr>
        <p:spPr>
          <a:xfrm>
            <a:off x="5232400" y="3013501"/>
            <a:ext cx="1261533" cy="830997"/>
          </a:xfrm>
          <a:prstGeom prst="rect">
            <a:avLst/>
          </a:prstGeom>
          <a:noFill/>
        </p:spPr>
        <p:txBody>
          <a:bodyPr wrap="square">
            <a:spAutoFit/>
          </a:bodyPr>
          <a:lstStyle/>
          <a:p>
            <a:r>
              <a:rPr lang="fr-FR" sz="4800" dirty="0">
                <a:solidFill>
                  <a:srgbClr val="293557"/>
                </a:solidFill>
                <a:effectLst/>
                <a:latin typeface="Times New Roman" panose="02020603050405020304" pitchFamily="18" charset="0"/>
                <a:ea typeface="Times New Roman" panose="02020603050405020304" pitchFamily="18" charset="0"/>
              </a:rPr>
              <a:t>FIN</a:t>
            </a:r>
            <a:endParaRPr lang="fr-FR" sz="4800" dirty="0"/>
          </a:p>
        </p:txBody>
      </p:sp>
    </p:spTree>
    <p:extLst>
      <p:ext uri="{BB962C8B-B14F-4D97-AF65-F5344CB8AC3E}">
        <p14:creationId xmlns:p14="http://schemas.microsoft.com/office/powerpoint/2010/main" xmlns="" val="394646488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12</TotalTime>
  <Words>392</Words>
  <Application>Microsoft Office PowerPoint</Application>
  <PresentationFormat>Personnalisé</PresentationFormat>
  <Paragraphs>78</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La ponctuation</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ponctuation</dc:title>
  <dc:creator>hp</dc:creator>
  <cp:lastModifiedBy>MINA</cp:lastModifiedBy>
  <cp:revision>1</cp:revision>
  <dcterms:created xsi:type="dcterms:W3CDTF">2023-09-16T17:38:21Z</dcterms:created>
  <dcterms:modified xsi:type="dcterms:W3CDTF">2023-10-04T15:43:05Z</dcterms:modified>
</cp:coreProperties>
</file>